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
  </p:notesMasterIdLst>
  <p:sldIdLst>
    <p:sldId id="256" r:id="rId2"/>
    <p:sldId id="257" r:id="rId3"/>
    <p:sldId id="258" r:id="rId4"/>
    <p:sldId id="259" r:id="rId5"/>
    <p:sldId id="266" r:id="rId6"/>
    <p:sldId id="267" r:id="rId7"/>
    <p:sldId id="268" r:id="rId8"/>
    <p:sldId id="260" r:id="rId9"/>
    <p:sldId id="261" r:id="rId10"/>
    <p:sldId id="262" r:id="rId11"/>
    <p:sldId id="263"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06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45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Selamat datang, hari ini kita akan membahas bagaimana AMDAL berperan penting dalam pencapaian SDGs. Kita akan menelaah keterkaitan instrumen AMDAL dengan pembangunan berkelanjutan dan melihat contoh aplikasinya.</a:t>
            </a:r>
          </a:p>
        </p:txBody>
      </p:sp>
      <p:sp>
        <p:nvSpPr>
          <p:cNvPr id="4" name="Slide Number Placeholder 3"/>
          <p:cNvSpPr>
            <a:spLocks noGrp="1"/>
          </p:cNvSpPr>
          <p:nvPr>
            <p:ph type="sldNum" sz="quarter" idx="5"/>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Target pembelajaran kita adalah memahami posisi AMDAL dalam kerangka SDGs, menjelaskan peran strategisnya, dan terakhir menganalisis contoh nyata implementasinya di Indonesia.</a:t>
            </a:r>
          </a:p>
        </p:txBody>
      </p:sp>
      <p:sp>
        <p:nvSpPr>
          <p:cNvPr id="4" name="Slide Number Placeholder 3"/>
          <p:cNvSpPr>
            <a:spLocks noGrp="1"/>
          </p:cNvSpPr>
          <p:nvPr>
            <p:ph type="sldNum" sz="quarter" idx="5"/>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AMDAL bukan sekadar formalitas, tetapi instrumen untuk mencegah kerusakan lingkungan. Ini sejalan dengan konsep pembangunan berkelanjutan, yang mengharmoniskan aspek ekonomi, sosial, dan lingkungan. SDGs adalah peta jalan global, dan AMDAL dapat menjadi alat mencapai target tersebut.</a:t>
            </a:r>
          </a:p>
        </p:txBody>
      </p:sp>
      <p:sp>
        <p:nvSpPr>
          <p:cNvPr id="4" name="Slide Number Placeholder 3"/>
          <p:cNvSpPr>
            <a:spLocks noGrp="1"/>
          </p:cNvSpPr>
          <p:nvPr>
            <p:ph type="sldNum" sz="quarter" idx="5"/>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Dari 17 tujuan SDGs, setidaknya empat yang sangat terkait langsung dengan AMDAL, yakni air, iklim, laut, dan darat. Pahami bagaimana setiap tujuan ini membutuhkan pencegahan dampak negatif dari proyek.</a:t>
            </a:r>
          </a:p>
        </p:txBody>
      </p:sp>
      <p:sp>
        <p:nvSpPr>
          <p:cNvPr id="4" name="Slide Number Placeholder 3"/>
          <p:cNvSpPr>
            <a:spLocks noGrp="1"/>
          </p:cNvSpPr>
          <p:nvPr>
            <p:ph type="sldNum" sz="quarter" idx="5"/>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rPr dirty="0"/>
              <a:t>AMDAL </a:t>
            </a:r>
            <a:r>
              <a:rPr dirty="0" err="1"/>
              <a:t>membantu</a:t>
            </a:r>
            <a:r>
              <a:rPr dirty="0"/>
              <a:t> </a:t>
            </a:r>
            <a:r>
              <a:rPr dirty="0" err="1"/>
              <a:t>memastikan</a:t>
            </a:r>
            <a:r>
              <a:rPr dirty="0"/>
              <a:t> </a:t>
            </a:r>
            <a:r>
              <a:rPr dirty="0" err="1"/>
              <a:t>bahwa</a:t>
            </a:r>
            <a:r>
              <a:rPr dirty="0"/>
              <a:t> </a:t>
            </a:r>
            <a:r>
              <a:rPr dirty="0" err="1"/>
              <a:t>proyek</a:t>
            </a:r>
            <a:r>
              <a:rPr dirty="0"/>
              <a:t> </a:t>
            </a:r>
            <a:r>
              <a:rPr dirty="0" err="1"/>
              <a:t>tidak</a:t>
            </a:r>
            <a:r>
              <a:rPr dirty="0"/>
              <a:t> </a:t>
            </a:r>
            <a:r>
              <a:rPr dirty="0" err="1"/>
              <a:t>merusak</a:t>
            </a:r>
            <a:r>
              <a:rPr dirty="0"/>
              <a:t> </a:t>
            </a:r>
            <a:r>
              <a:rPr dirty="0" err="1"/>
              <a:t>lingkungan</a:t>
            </a:r>
            <a:r>
              <a:rPr dirty="0"/>
              <a:t>. </a:t>
            </a:r>
            <a:r>
              <a:rPr dirty="0" err="1"/>
              <a:t>Misalnya</a:t>
            </a:r>
            <a:r>
              <a:rPr dirty="0"/>
              <a:t>, </a:t>
            </a:r>
            <a:r>
              <a:rPr dirty="0" err="1"/>
              <a:t>pembangunan</a:t>
            </a:r>
            <a:r>
              <a:rPr dirty="0"/>
              <a:t> </a:t>
            </a:r>
            <a:r>
              <a:rPr dirty="0" err="1"/>
              <a:t>bendungan</a:t>
            </a:r>
            <a:r>
              <a:rPr dirty="0"/>
              <a:t> </a:t>
            </a:r>
            <a:r>
              <a:rPr dirty="0" err="1"/>
              <a:t>harus</a:t>
            </a:r>
            <a:r>
              <a:rPr dirty="0"/>
              <a:t> </a:t>
            </a:r>
            <a:r>
              <a:rPr dirty="0" err="1"/>
              <a:t>mempertimbangkan</a:t>
            </a:r>
            <a:r>
              <a:rPr dirty="0"/>
              <a:t> </a:t>
            </a:r>
            <a:r>
              <a:rPr dirty="0" err="1"/>
              <a:t>kualitas</a:t>
            </a:r>
            <a:r>
              <a:rPr dirty="0"/>
              <a:t> air, </a:t>
            </a:r>
            <a:r>
              <a:rPr dirty="0" err="1"/>
              <a:t>keanekaragaman</a:t>
            </a:r>
            <a:r>
              <a:rPr dirty="0"/>
              <a:t> </a:t>
            </a:r>
            <a:r>
              <a:rPr dirty="0" err="1"/>
              <a:t>hayati</a:t>
            </a:r>
            <a:r>
              <a:rPr dirty="0"/>
              <a:t>, dan </a:t>
            </a:r>
            <a:r>
              <a:rPr dirty="0" err="1"/>
              <a:t>masyarakat</a:t>
            </a:r>
            <a:r>
              <a:rPr dirty="0"/>
              <a:t> </a:t>
            </a:r>
            <a:r>
              <a:rPr dirty="0" err="1"/>
              <a:t>sekitar</a:t>
            </a:r>
            <a:r>
              <a:rPr dirty="0"/>
              <a:t>. </a:t>
            </a:r>
            <a:r>
              <a:rPr dirty="0" err="1"/>
              <a:t>Dengan</a:t>
            </a:r>
            <a:r>
              <a:rPr dirty="0"/>
              <a:t> </a:t>
            </a:r>
            <a:r>
              <a:rPr dirty="0" err="1"/>
              <a:t>demikian</a:t>
            </a:r>
            <a:r>
              <a:rPr dirty="0"/>
              <a:t>, AMDAL </a:t>
            </a:r>
            <a:r>
              <a:rPr dirty="0" err="1"/>
              <a:t>adalah</a:t>
            </a:r>
            <a:r>
              <a:rPr dirty="0"/>
              <a:t> </a:t>
            </a:r>
            <a:r>
              <a:rPr dirty="0" err="1"/>
              <a:t>jembatan</a:t>
            </a:r>
            <a:r>
              <a:rPr dirty="0"/>
              <a:t> </a:t>
            </a:r>
            <a:r>
              <a:rPr dirty="0" err="1"/>
              <a:t>antara</a:t>
            </a:r>
            <a:r>
              <a:rPr dirty="0"/>
              <a:t> </a:t>
            </a:r>
            <a:r>
              <a:rPr dirty="0" err="1"/>
              <a:t>pembangunan</a:t>
            </a:r>
            <a:r>
              <a:rPr dirty="0"/>
              <a:t> </a:t>
            </a:r>
            <a:r>
              <a:rPr dirty="0" err="1"/>
              <a:t>fisik</a:t>
            </a:r>
            <a:r>
              <a:rPr dirty="0"/>
              <a:t> dan target SDGs.</a:t>
            </a:r>
          </a:p>
        </p:txBody>
      </p:sp>
      <p:sp>
        <p:nvSpPr>
          <p:cNvPr id="4" name="Slide Number Placeholder 3"/>
          <p:cNvSpPr>
            <a:spLocks noGrp="1"/>
          </p:cNvSpPr>
          <p:nvPr>
            <p:ph type="sldNum" sz="quarter" idx="5"/>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Tabel ini menunjukkan contoh nyata. Misalnya, AMDAL pada proyek pertambangan dapat memastikan air tanah tidak tercemar (SDG 6), atau AMDAL pada proyek jalan dapat mengurangi deforestasi (SDG 15).</a:t>
            </a:r>
          </a:p>
        </p:txBody>
      </p:sp>
      <p:sp>
        <p:nvSpPr>
          <p:cNvPr id="4" name="Slide Number Placeholder 3"/>
          <p:cNvSpPr>
            <a:spLocks noGrp="1"/>
          </p:cNvSpPr>
          <p:nvPr>
            <p:ph type="sldNum" sz="quarter" idx="5"/>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Sebagai contoh, pembangunan PLTA mendukung SDG 7 tentang energi bersih. Namun, tanpa AMDAL yang baik, dampak negatif seperti deforestasi dan hilangnya spesies bisa terjadi. Mitigasi melalui reboisasi adalah langkah penting.</a:t>
            </a:r>
          </a:p>
        </p:txBody>
      </p:sp>
      <p:sp>
        <p:nvSpPr>
          <p:cNvPr id="4" name="Slide Number Placeholder 3"/>
          <p:cNvSpPr>
            <a:spLocks noGrp="1"/>
          </p:cNvSpPr>
          <p:nvPr>
            <p:ph type="sldNum" sz="quarter" idx="5"/>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Walaupun perannya penting, implementasi AMDAL sering kali hanya formalitas. Tantangannya mencakup lemahnya pengawasan, keterbatasan tenaga ahli, dan regulasi yang tumpang tindih.</a:t>
            </a:r>
          </a:p>
        </p:txBody>
      </p:sp>
      <p:sp>
        <p:nvSpPr>
          <p:cNvPr id="4" name="Slide Number Placeholder 3"/>
          <p:cNvSpPr>
            <a:spLocks noGrp="1"/>
          </p:cNvSpPr>
          <p:nvPr>
            <p:ph type="sldNum" sz="quarter" idx="5"/>
          </p:nvPr>
        </p:nvSpPr>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Ke depan, ada peluang besar. AMDAL dapat diintegrasikan dengan konsep ekonomi hijau dan SDGs dalam perencanaan pembangunan. Teknologi digital juga bisa mempercepat proses analisis dampak.</a:t>
            </a:r>
          </a:p>
        </p:txBody>
      </p:sp>
      <p:sp>
        <p:nvSpPr>
          <p:cNvPr id="4" name="Slide Number Placeholder 3"/>
          <p:cNvSpPr>
            <a:spLocks noGrp="1"/>
          </p:cNvSpPr>
          <p:nvPr>
            <p:ph type="sldNum" sz="quarter" idx="5"/>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99602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9800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4533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38334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5145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872502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72857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3290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9658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0271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083891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7/18/2025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45887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7/18/2025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47440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7/18/2025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1985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2490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548427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7/18/2025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4975658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9389" y="694428"/>
            <a:ext cx="6600451" cy="2262781"/>
          </a:xfrm>
        </p:spPr>
        <p:txBody>
          <a:bodyPr>
            <a:normAutofit fontScale="90000"/>
          </a:bodyPr>
          <a:lstStyle/>
          <a:p>
            <a:r>
              <a:rPr dirty="0"/>
              <a:t>Peran AMDAL </a:t>
            </a:r>
            <a:r>
              <a:rPr dirty="0" err="1"/>
              <a:t>dalam</a:t>
            </a:r>
            <a:r>
              <a:rPr dirty="0"/>
              <a:t> </a:t>
            </a:r>
            <a:r>
              <a:rPr dirty="0" err="1"/>
              <a:t>Mendukung</a:t>
            </a:r>
            <a:r>
              <a:rPr dirty="0"/>
              <a:t> </a:t>
            </a:r>
            <a:r>
              <a:rPr dirty="0" err="1"/>
              <a:t>Pencapaian</a:t>
            </a:r>
            <a:r>
              <a:rPr dirty="0"/>
              <a:t> SDGs</a:t>
            </a:r>
          </a:p>
        </p:txBody>
      </p:sp>
      <p:sp>
        <p:nvSpPr>
          <p:cNvPr id="3" name="Subtitle 2"/>
          <p:cNvSpPr>
            <a:spLocks noGrp="1"/>
          </p:cNvSpPr>
          <p:nvPr>
            <p:ph type="subTitle" idx="1"/>
          </p:nvPr>
        </p:nvSpPr>
        <p:spPr>
          <a:xfrm>
            <a:off x="3234907" y="5582368"/>
            <a:ext cx="5658927" cy="964003"/>
          </a:xfrm>
        </p:spPr>
        <p:txBody>
          <a:bodyPr>
            <a:normAutofit/>
          </a:bodyPr>
          <a:lstStyle/>
          <a:p>
            <a:r>
              <a:rPr sz="2000" dirty="0">
                <a:solidFill>
                  <a:schemeClr val="tx1"/>
                </a:solidFill>
              </a:rPr>
              <a:t>Magister </a:t>
            </a:r>
            <a:r>
              <a:rPr lang="en-US" sz="2000" dirty="0" err="1">
                <a:solidFill>
                  <a:schemeClr val="tx1"/>
                </a:solidFill>
              </a:rPr>
              <a:t>Pengelolaan</a:t>
            </a:r>
            <a:r>
              <a:rPr lang="en-US" sz="2000" dirty="0">
                <a:solidFill>
                  <a:schemeClr val="tx1"/>
                </a:solidFill>
              </a:rPr>
              <a:t> SDA dan </a:t>
            </a:r>
            <a:r>
              <a:rPr lang="en-US" sz="2000" dirty="0" err="1">
                <a:solidFill>
                  <a:schemeClr val="tx1"/>
                </a:solidFill>
              </a:rPr>
              <a:t>Lingkungan</a:t>
            </a:r>
            <a:endParaRPr sz="2000" dirty="0">
              <a:solidFill>
                <a:schemeClr val="tx1"/>
              </a:solidFill>
            </a:endParaRPr>
          </a:p>
          <a:p>
            <a:r>
              <a:rPr lang="en-US" sz="2000" dirty="0">
                <a:solidFill>
                  <a:schemeClr val="tx1"/>
                </a:solidFill>
              </a:rPr>
              <a:t>Dr. Donna Youlla, S.P., MEM</a:t>
            </a:r>
            <a:endParaRPr sz="2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Studi Kasus: PLTA di Kalimantan</a:t>
            </a:r>
          </a:p>
        </p:txBody>
      </p:sp>
      <p:sp>
        <p:nvSpPr>
          <p:cNvPr id="3" name="Content Placeholder 2"/>
          <p:cNvSpPr>
            <a:spLocks noGrp="1"/>
          </p:cNvSpPr>
          <p:nvPr>
            <p:ph idx="1"/>
          </p:nvPr>
        </p:nvSpPr>
        <p:spPr>
          <a:xfrm>
            <a:off x="457200" y="2311879"/>
            <a:ext cx="8229600" cy="3814284"/>
          </a:xfrm>
        </p:spPr>
        <p:txBody>
          <a:bodyPr/>
          <a:lstStyle/>
          <a:p>
            <a:endParaRPr dirty="0"/>
          </a:p>
          <a:p>
            <a:pPr>
              <a:defRPr sz="2000"/>
            </a:pPr>
            <a:r>
              <a:rPr dirty="0"/>
              <a:t>AMDAL </a:t>
            </a:r>
            <a:r>
              <a:rPr dirty="0" err="1"/>
              <a:t>identifikasi</a:t>
            </a:r>
            <a:r>
              <a:rPr dirty="0"/>
              <a:t> </a:t>
            </a:r>
            <a:r>
              <a:rPr dirty="0" err="1"/>
              <a:t>dampak</a:t>
            </a:r>
            <a:r>
              <a:rPr dirty="0"/>
              <a:t> </a:t>
            </a:r>
            <a:r>
              <a:rPr dirty="0" err="1"/>
              <a:t>banjir</a:t>
            </a:r>
            <a:endParaRPr dirty="0"/>
          </a:p>
          <a:p>
            <a:pPr>
              <a:defRPr sz="2000"/>
            </a:pPr>
            <a:r>
              <a:rPr dirty="0" err="1"/>
              <a:t>Risiko</a:t>
            </a:r>
            <a:r>
              <a:rPr dirty="0"/>
              <a:t> </a:t>
            </a:r>
            <a:r>
              <a:rPr dirty="0" err="1"/>
              <a:t>hilangnya</a:t>
            </a:r>
            <a:r>
              <a:rPr dirty="0"/>
              <a:t> </a:t>
            </a:r>
            <a:r>
              <a:rPr dirty="0" err="1"/>
              <a:t>biodiversitas</a:t>
            </a:r>
            <a:endParaRPr dirty="0"/>
          </a:p>
          <a:p>
            <a:pPr>
              <a:defRPr sz="2000"/>
            </a:pPr>
            <a:r>
              <a:rPr dirty="0" err="1"/>
              <a:t>Mitigasi</a:t>
            </a:r>
            <a:r>
              <a:rPr dirty="0"/>
              <a:t>: zona </a:t>
            </a:r>
            <a:r>
              <a:rPr dirty="0" err="1"/>
              <a:t>perlindungan</a:t>
            </a:r>
            <a:r>
              <a:rPr dirty="0"/>
              <a:t>, </a:t>
            </a:r>
            <a:r>
              <a:rPr dirty="0" err="1"/>
              <a:t>reboisasi</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Tantangan</a:t>
            </a:r>
          </a:p>
        </p:txBody>
      </p:sp>
      <p:sp>
        <p:nvSpPr>
          <p:cNvPr id="3" name="Content Placeholder 2"/>
          <p:cNvSpPr>
            <a:spLocks noGrp="1"/>
          </p:cNvSpPr>
          <p:nvPr>
            <p:ph idx="1"/>
          </p:nvPr>
        </p:nvSpPr>
        <p:spPr/>
        <p:txBody>
          <a:bodyPr/>
          <a:lstStyle/>
          <a:p>
            <a:endParaRPr/>
          </a:p>
          <a:p>
            <a:pPr>
              <a:defRPr sz="2000"/>
            </a:pPr>
            <a:r>
              <a:t>Implementasi lemah</a:t>
            </a:r>
          </a:p>
          <a:p>
            <a:pPr>
              <a:defRPr sz="2000"/>
            </a:pPr>
            <a:r>
              <a:t>SDM terbatas</a:t>
            </a:r>
          </a:p>
          <a:p>
            <a:pPr>
              <a:defRPr sz="2000"/>
            </a:pPr>
            <a:r>
              <a:t>Tumpang tindih regulasi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Peluang</a:t>
            </a:r>
          </a:p>
        </p:txBody>
      </p:sp>
      <p:sp>
        <p:nvSpPr>
          <p:cNvPr id="3" name="Content Placeholder 2"/>
          <p:cNvSpPr>
            <a:spLocks noGrp="1"/>
          </p:cNvSpPr>
          <p:nvPr>
            <p:ph idx="1"/>
          </p:nvPr>
        </p:nvSpPr>
        <p:spPr>
          <a:xfrm>
            <a:off x="609600" y="1710906"/>
            <a:ext cx="7924800" cy="3777622"/>
          </a:xfrm>
        </p:spPr>
        <p:txBody>
          <a:bodyPr/>
          <a:lstStyle/>
          <a:p>
            <a:endParaRPr dirty="0"/>
          </a:p>
          <a:p>
            <a:pPr>
              <a:defRPr sz="2000"/>
            </a:pPr>
            <a:r>
              <a:rPr dirty="0"/>
              <a:t>Integrasi </a:t>
            </a:r>
            <a:r>
              <a:rPr dirty="0" err="1"/>
              <a:t>dengan</a:t>
            </a:r>
            <a:r>
              <a:rPr dirty="0"/>
              <a:t> green economy</a:t>
            </a:r>
          </a:p>
          <a:p>
            <a:pPr>
              <a:defRPr sz="2000"/>
            </a:pPr>
            <a:r>
              <a:rPr dirty="0" err="1"/>
              <a:t>Dukungan</a:t>
            </a:r>
            <a:r>
              <a:rPr dirty="0"/>
              <a:t> </a:t>
            </a:r>
            <a:r>
              <a:rPr dirty="0" err="1"/>
              <a:t>regulasi</a:t>
            </a:r>
            <a:r>
              <a:rPr dirty="0"/>
              <a:t> </a:t>
            </a:r>
            <a:r>
              <a:rPr dirty="0" err="1"/>
              <a:t>internasional</a:t>
            </a:r>
            <a:endParaRPr dirty="0"/>
          </a:p>
          <a:p>
            <a:pPr>
              <a:defRPr sz="2000"/>
            </a:pPr>
            <a:r>
              <a:rPr dirty="0"/>
              <a:t>Digitalisasi proses AMDAL</a:t>
            </a:r>
            <a:endParaRPr lang="en-US" dirty="0"/>
          </a:p>
          <a:p>
            <a:pPr>
              <a:defRPr sz="2000"/>
            </a:pPr>
            <a:endParaRPr lang="en-ID" dirty="0"/>
          </a:p>
          <a:p>
            <a:pPr marL="0" indent="0">
              <a:buNone/>
              <a:defRPr sz="2000"/>
            </a:pPr>
            <a:r>
              <a:rPr lang="en-ID" dirty="0" err="1"/>
              <a:t>Diskusi</a:t>
            </a:r>
            <a:r>
              <a:rPr lang="en-ID" dirty="0"/>
              <a:t> :</a:t>
            </a:r>
          </a:p>
          <a:p>
            <a:pPr marL="0" indent="0">
              <a:buNone/>
              <a:defRPr sz="2000"/>
            </a:pPr>
            <a:r>
              <a:rPr lang="en-ID" dirty="0" err="1"/>
              <a:t>Bagaimana</a:t>
            </a:r>
            <a:r>
              <a:rPr lang="en-ID" dirty="0"/>
              <a:t> </a:t>
            </a:r>
            <a:r>
              <a:rPr lang="en-ID" dirty="0" err="1"/>
              <a:t>memastikan</a:t>
            </a:r>
            <a:r>
              <a:rPr lang="en-ID" dirty="0"/>
              <a:t> AMDAL </a:t>
            </a:r>
            <a:r>
              <a:rPr lang="en-ID" dirty="0" err="1"/>
              <a:t>mendukung</a:t>
            </a:r>
            <a:r>
              <a:rPr lang="en-ID" dirty="0"/>
              <a:t> SDGs, </a:t>
            </a:r>
            <a:r>
              <a:rPr lang="en-ID" dirty="0" err="1"/>
              <a:t>bukan</a:t>
            </a:r>
            <a:r>
              <a:rPr lang="en-ID" dirty="0"/>
              <a:t> </a:t>
            </a:r>
            <a:r>
              <a:rPr lang="en-ID" dirty="0" err="1"/>
              <a:t>hanya</a:t>
            </a:r>
            <a:r>
              <a:rPr lang="en-ID" dirty="0"/>
              <a:t> </a:t>
            </a:r>
            <a:r>
              <a:rPr lang="en-ID" dirty="0" err="1"/>
              <a:t>formalitas</a:t>
            </a:r>
            <a:r>
              <a:rPr lang="en-ID" dirty="0"/>
              <a:t>?</a:t>
            </a:r>
          </a:p>
          <a:p>
            <a:pPr marL="0" indent="0">
              <a:buNone/>
              <a:defRPr sz="2000"/>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1454"/>
            <a:ext cx="8229600" cy="1143000"/>
          </a:xfrm>
        </p:spPr>
        <p:txBody>
          <a:bodyPr/>
          <a:lstStyle/>
          <a:p>
            <a:r>
              <a:rPr dirty="0"/>
              <a:t>Tujuan </a:t>
            </a:r>
            <a:r>
              <a:rPr dirty="0" err="1"/>
              <a:t>Pembelajaran</a:t>
            </a:r>
            <a:endParaRPr dirty="0"/>
          </a:p>
        </p:txBody>
      </p:sp>
      <p:sp>
        <p:nvSpPr>
          <p:cNvPr id="3" name="Content Placeholder 2"/>
          <p:cNvSpPr>
            <a:spLocks noGrp="1"/>
          </p:cNvSpPr>
          <p:nvPr>
            <p:ph idx="1"/>
          </p:nvPr>
        </p:nvSpPr>
        <p:spPr>
          <a:xfrm>
            <a:off x="569343" y="2643996"/>
            <a:ext cx="8229600" cy="2399551"/>
          </a:xfrm>
        </p:spPr>
        <p:txBody>
          <a:bodyPr/>
          <a:lstStyle/>
          <a:p>
            <a:endParaRPr dirty="0"/>
          </a:p>
          <a:p>
            <a:pPr>
              <a:defRPr sz="2000"/>
            </a:pPr>
            <a:r>
              <a:rPr dirty="0" err="1"/>
              <a:t>Memahami</a:t>
            </a:r>
            <a:r>
              <a:rPr dirty="0"/>
              <a:t> </a:t>
            </a:r>
            <a:r>
              <a:rPr dirty="0" err="1"/>
              <a:t>keterkaitan</a:t>
            </a:r>
            <a:r>
              <a:rPr dirty="0"/>
              <a:t> AMDAL dan SDGs</a:t>
            </a:r>
          </a:p>
          <a:p>
            <a:pPr>
              <a:defRPr sz="2000"/>
            </a:pPr>
            <a:r>
              <a:rPr dirty="0" err="1"/>
              <a:t>Menjelaskan</a:t>
            </a:r>
            <a:r>
              <a:rPr dirty="0"/>
              <a:t> </a:t>
            </a:r>
            <a:r>
              <a:rPr dirty="0" err="1"/>
              <a:t>peran</a:t>
            </a:r>
            <a:r>
              <a:rPr dirty="0"/>
              <a:t> AMDAL </a:t>
            </a:r>
            <a:r>
              <a:rPr dirty="0" err="1"/>
              <a:t>dalam</a:t>
            </a:r>
            <a:r>
              <a:rPr dirty="0"/>
              <a:t> </a:t>
            </a:r>
            <a:r>
              <a:rPr dirty="0" err="1"/>
              <a:t>pembangunan</a:t>
            </a:r>
            <a:r>
              <a:rPr dirty="0"/>
              <a:t> </a:t>
            </a:r>
            <a:r>
              <a:rPr dirty="0" err="1"/>
              <a:t>berkelanjutan</a:t>
            </a:r>
            <a:endParaRPr dirty="0"/>
          </a:p>
          <a:p>
            <a:pPr>
              <a:defRPr sz="2000"/>
            </a:pPr>
            <a:r>
              <a:rPr dirty="0" err="1"/>
              <a:t>Menganalisis</a:t>
            </a:r>
            <a:r>
              <a:rPr dirty="0"/>
              <a:t> </a:t>
            </a:r>
            <a:r>
              <a:rPr dirty="0" err="1"/>
              <a:t>studi</a:t>
            </a:r>
            <a:r>
              <a:rPr dirty="0"/>
              <a:t> </a:t>
            </a:r>
            <a:r>
              <a:rPr dirty="0" err="1"/>
              <a:t>kasus</a:t>
            </a:r>
            <a:r>
              <a:rPr dirty="0"/>
              <a:t> AMDAL dan SDGs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6562"/>
            <a:ext cx="8229600" cy="1143000"/>
          </a:xfrm>
        </p:spPr>
        <p:txBody>
          <a:bodyPr>
            <a:normAutofit fontScale="90000"/>
          </a:bodyPr>
          <a:lstStyle/>
          <a:p>
            <a:r>
              <a:rPr dirty="0"/>
              <a:t>AMDAL dan Pembangunan </a:t>
            </a:r>
            <a:r>
              <a:rPr dirty="0" err="1"/>
              <a:t>Berkelanjutan</a:t>
            </a:r>
            <a:endParaRPr dirty="0"/>
          </a:p>
        </p:txBody>
      </p:sp>
      <p:sp>
        <p:nvSpPr>
          <p:cNvPr id="3" name="Content Placeholder 2"/>
          <p:cNvSpPr>
            <a:spLocks noGrp="1"/>
          </p:cNvSpPr>
          <p:nvPr>
            <p:ph idx="1"/>
          </p:nvPr>
        </p:nvSpPr>
        <p:spPr>
          <a:xfrm>
            <a:off x="457200" y="2518913"/>
            <a:ext cx="8229600" cy="2734574"/>
          </a:xfrm>
        </p:spPr>
        <p:txBody>
          <a:bodyPr/>
          <a:lstStyle/>
          <a:p>
            <a:endParaRPr dirty="0"/>
          </a:p>
          <a:p>
            <a:pPr>
              <a:defRPr sz="2000"/>
            </a:pPr>
            <a:r>
              <a:rPr dirty="0"/>
              <a:t>AMDAL = </a:t>
            </a:r>
            <a:r>
              <a:rPr dirty="0" err="1"/>
              <a:t>Instrumen</a:t>
            </a:r>
            <a:r>
              <a:rPr dirty="0"/>
              <a:t> </a:t>
            </a:r>
            <a:r>
              <a:rPr dirty="0" err="1"/>
              <a:t>pencegahan</a:t>
            </a:r>
            <a:r>
              <a:rPr dirty="0"/>
              <a:t> </a:t>
            </a:r>
            <a:r>
              <a:rPr dirty="0" err="1"/>
              <a:t>dampak</a:t>
            </a:r>
            <a:endParaRPr dirty="0"/>
          </a:p>
          <a:p>
            <a:pPr>
              <a:defRPr sz="2000"/>
            </a:pPr>
            <a:r>
              <a:rPr dirty="0"/>
              <a:t>Pembangunan </a:t>
            </a:r>
            <a:r>
              <a:rPr dirty="0" err="1"/>
              <a:t>Berkelanjutan</a:t>
            </a:r>
            <a:r>
              <a:rPr dirty="0"/>
              <a:t> = Ekonomi + </a:t>
            </a:r>
            <a:r>
              <a:rPr dirty="0" err="1"/>
              <a:t>Sosial</a:t>
            </a:r>
            <a:r>
              <a:rPr dirty="0"/>
              <a:t> + </a:t>
            </a:r>
            <a:r>
              <a:rPr dirty="0" err="1"/>
              <a:t>Lingkungan</a:t>
            </a:r>
            <a:endParaRPr dirty="0"/>
          </a:p>
          <a:p>
            <a:pPr>
              <a:defRPr sz="2000"/>
            </a:pPr>
            <a:r>
              <a:rPr dirty="0"/>
              <a:t>SDGs </a:t>
            </a:r>
            <a:r>
              <a:rPr dirty="0" err="1"/>
              <a:t>sebagai</a:t>
            </a:r>
            <a:r>
              <a:rPr dirty="0"/>
              <a:t> </a:t>
            </a:r>
            <a:r>
              <a:rPr dirty="0" err="1"/>
              <a:t>kerangka</a:t>
            </a:r>
            <a:r>
              <a:rPr dirty="0"/>
              <a:t> global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Sekilas SDGs</a:t>
            </a:r>
          </a:p>
        </p:txBody>
      </p:sp>
      <p:sp>
        <p:nvSpPr>
          <p:cNvPr id="3" name="Content Placeholder 2"/>
          <p:cNvSpPr>
            <a:spLocks noGrp="1"/>
          </p:cNvSpPr>
          <p:nvPr>
            <p:ph idx="1"/>
          </p:nvPr>
        </p:nvSpPr>
        <p:spPr>
          <a:xfrm>
            <a:off x="457200" y="1600200"/>
            <a:ext cx="8229600" cy="3325483"/>
          </a:xfrm>
        </p:spPr>
        <p:txBody>
          <a:bodyPr>
            <a:normAutofit lnSpcReduction="10000"/>
          </a:bodyPr>
          <a:lstStyle/>
          <a:p>
            <a:endParaRPr dirty="0"/>
          </a:p>
          <a:p>
            <a:pPr>
              <a:defRPr sz="2000"/>
            </a:pPr>
            <a:r>
              <a:rPr dirty="0"/>
              <a:t>17 Tujuan &amp; 169 Target</a:t>
            </a:r>
            <a:endParaRPr lang="en-US" dirty="0"/>
          </a:p>
          <a:p>
            <a:pPr marL="0" indent="0">
              <a:buNone/>
              <a:defRPr sz="2000"/>
            </a:pPr>
            <a:endParaRPr dirty="0"/>
          </a:p>
          <a:p>
            <a:pPr>
              <a:defRPr sz="2000"/>
            </a:pPr>
            <a:r>
              <a:rPr dirty="0" err="1"/>
              <a:t>Fokus</a:t>
            </a:r>
            <a:r>
              <a:rPr dirty="0"/>
              <a:t> </a:t>
            </a:r>
            <a:r>
              <a:rPr dirty="0" err="1"/>
              <a:t>lingkungan</a:t>
            </a:r>
            <a:r>
              <a:rPr dirty="0"/>
              <a:t>:</a:t>
            </a:r>
          </a:p>
          <a:p>
            <a:pPr marL="0" indent="0">
              <a:buNone/>
              <a:defRPr sz="2000"/>
            </a:pPr>
            <a:r>
              <a:rPr dirty="0"/>
              <a:t>- Tujuan 6: Air </a:t>
            </a:r>
            <a:r>
              <a:rPr dirty="0" err="1"/>
              <a:t>Bersih</a:t>
            </a:r>
            <a:endParaRPr lang="en-US" dirty="0"/>
          </a:p>
          <a:p>
            <a:pPr marL="0" indent="0">
              <a:buNone/>
              <a:defRPr sz="2000"/>
            </a:pPr>
            <a:r>
              <a:rPr dirty="0"/>
              <a:t>- Tujuan 13: Iklim</a:t>
            </a:r>
          </a:p>
          <a:p>
            <a:pPr marL="0" indent="0">
              <a:buNone/>
              <a:defRPr sz="2000"/>
            </a:pPr>
            <a:r>
              <a:rPr dirty="0"/>
              <a:t>- Tujuan 14: Laut</a:t>
            </a:r>
          </a:p>
          <a:p>
            <a:pPr marL="0" indent="0">
              <a:buNone/>
              <a:defRPr sz="2000"/>
            </a:pPr>
            <a:r>
              <a:rPr dirty="0"/>
              <a:t> Tujuan 15: Darat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0814D-60D1-72A6-87CA-BFB3BB1CA3CB}"/>
              </a:ext>
            </a:extLst>
          </p:cNvPr>
          <p:cNvSpPr>
            <a:spLocks noGrp="1"/>
          </p:cNvSpPr>
          <p:nvPr>
            <p:ph idx="1"/>
          </p:nvPr>
        </p:nvSpPr>
        <p:spPr>
          <a:xfrm>
            <a:off x="612475" y="1176067"/>
            <a:ext cx="7729268" cy="5086710"/>
          </a:xfrm>
        </p:spPr>
        <p:txBody>
          <a:bodyPr>
            <a:normAutofit/>
          </a:bodyPr>
          <a:lstStyle/>
          <a:p>
            <a:pPr algn="just">
              <a:buAutoNum type="arabicPeriod"/>
            </a:pPr>
            <a:r>
              <a:rPr lang="en-ID" dirty="0" err="1"/>
              <a:t>Tanpa</a:t>
            </a:r>
            <a:r>
              <a:rPr lang="en-ID" dirty="0"/>
              <a:t> </a:t>
            </a:r>
            <a:r>
              <a:rPr lang="en-ID" dirty="0" err="1"/>
              <a:t>KemiskinanMengakhiri</a:t>
            </a:r>
            <a:r>
              <a:rPr lang="en-ID" dirty="0"/>
              <a:t> </a:t>
            </a:r>
            <a:r>
              <a:rPr lang="en-ID" dirty="0" err="1"/>
              <a:t>kemiskinan</a:t>
            </a:r>
            <a:r>
              <a:rPr lang="en-ID" dirty="0"/>
              <a:t> </a:t>
            </a:r>
            <a:r>
              <a:rPr lang="en-ID" dirty="0" err="1"/>
              <a:t>dalam</a:t>
            </a:r>
            <a:r>
              <a:rPr lang="en-ID" dirty="0"/>
              <a:t> </a:t>
            </a:r>
            <a:r>
              <a:rPr lang="en-ID" dirty="0" err="1"/>
              <a:t>segala</a:t>
            </a:r>
            <a:r>
              <a:rPr lang="en-ID" dirty="0"/>
              <a:t> </a:t>
            </a:r>
            <a:r>
              <a:rPr lang="en-ID" dirty="0" err="1"/>
              <a:t>bentuk</a:t>
            </a:r>
            <a:r>
              <a:rPr lang="en-ID" dirty="0"/>
              <a:t> di </a:t>
            </a:r>
            <a:r>
              <a:rPr lang="en-ID" dirty="0" err="1"/>
              <a:t>semua</a:t>
            </a:r>
            <a:r>
              <a:rPr lang="en-ID" dirty="0"/>
              <a:t> </a:t>
            </a:r>
            <a:r>
              <a:rPr lang="en-ID" dirty="0" err="1"/>
              <a:t>tempat</a:t>
            </a:r>
            <a:r>
              <a:rPr lang="en-ID" dirty="0"/>
              <a:t>.</a:t>
            </a:r>
          </a:p>
          <a:p>
            <a:pPr marL="0" indent="0" algn="just">
              <a:buNone/>
            </a:pPr>
            <a:r>
              <a:rPr lang="en-ID" dirty="0"/>
              <a:t>→ Target: </a:t>
            </a:r>
            <a:r>
              <a:rPr lang="en-ID" dirty="0" err="1"/>
              <a:t>menurunkan</a:t>
            </a:r>
            <a:r>
              <a:rPr lang="en-ID" dirty="0"/>
              <a:t> </a:t>
            </a:r>
            <a:r>
              <a:rPr lang="en-ID" dirty="0" err="1"/>
              <a:t>angka</a:t>
            </a:r>
            <a:r>
              <a:rPr lang="en-ID" dirty="0"/>
              <a:t> </a:t>
            </a:r>
            <a:r>
              <a:rPr lang="en-ID" dirty="0" err="1"/>
              <a:t>kemiskinan</a:t>
            </a:r>
            <a:r>
              <a:rPr lang="en-ID" dirty="0"/>
              <a:t> </a:t>
            </a:r>
            <a:r>
              <a:rPr lang="en-ID" dirty="0" err="1"/>
              <a:t>ekstrem</a:t>
            </a:r>
            <a:r>
              <a:rPr lang="en-ID" dirty="0"/>
              <a:t> </a:t>
            </a:r>
            <a:r>
              <a:rPr lang="en-ID" dirty="0" err="1"/>
              <a:t>hingga</a:t>
            </a:r>
            <a:r>
              <a:rPr lang="en-ID" dirty="0"/>
              <a:t> &lt;3% </a:t>
            </a:r>
            <a:r>
              <a:rPr lang="en-ID" dirty="0" err="1"/>
              <a:t>secara</a:t>
            </a:r>
            <a:r>
              <a:rPr lang="en-ID" dirty="0"/>
              <a:t> global.</a:t>
            </a:r>
          </a:p>
          <a:p>
            <a:pPr marL="0" indent="0" algn="just">
              <a:buNone/>
            </a:pPr>
            <a:endParaRPr lang="en-ID" dirty="0"/>
          </a:p>
          <a:p>
            <a:pPr marL="0" indent="0" algn="just">
              <a:buNone/>
            </a:pPr>
            <a:r>
              <a:rPr lang="en-ID" dirty="0"/>
              <a:t>2. </a:t>
            </a:r>
            <a:r>
              <a:rPr lang="en-ID" dirty="0" err="1"/>
              <a:t>Tanpa</a:t>
            </a:r>
            <a:r>
              <a:rPr lang="en-ID" dirty="0"/>
              <a:t> </a:t>
            </a:r>
            <a:r>
              <a:rPr lang="en-ID" dirty="0" err="1"/>
              <a:t>KelaparanMengakhiri</a:t>
            </a:r>
            <a:r>
              <a:rPr lang="en-ID" dirty="0"/>
              <a:t> </a:t>
            </a:r>
            <a:r>
              <a:rPr lang="en-ID" dirty="0" err="1"/>
              <a:t>kelaparan</a:t>
            </a:r>
            <a:r>
              <a:rPr lang="en-ID" dirty="0"/>
              <a:t>, </a:t>
            </a:r>
            <a:r>
              <a:rPr lang="en-ID" dirty="0" err="1"/>
              <a:t>mencapai</a:t>
            </a:r>
            <a:r>
              <a:rPr lang="en-ID" dirty="0"/>
              <a:t> </a:t>
            </a:r>
            <a:r>
              <a:rPr lang="en-ID" dirty="0" err="1"/>
              <a:t>ketahanan</a:t>
            </a:r>
            <a:r>
              <a:rPr lang="en-ID" dirty="0"/>
              <a:t> </a:t>
            </a:r>
            <a:r>
              <a:rPr lang="en-ID" dirty="0" err="1"/>
              <a:t>pangan</a:t>
            </a:r>
            <a:r>
              <a:rPr lang="en-ID" dirty="0"/>
              <a:t>, </a:t>
            </a:r>
            <a:r>
              <a:rPr lang="en-ID" dirty="0" err="1"/>
              <a:t>perbaikan</a:t>
            </a:r>
            <a:r>
              <a:rPr lang="en-ID" dirty="0"/>
              <a:t> </a:t>
            </a:r>
            <a:r>
              <a:rPr lang="en-ID" dirty="0" err="1"/>
              <a:t>gizi</a:t>
            </a:r>
            <a:r>
              <a:rPr lang="en-ID" dirty="0"/>
              <a:t>, dan </a:t>
            </a:r>
            <a:r>
              <a:rPr lang="en-ID" dirty="0" err="1"/>
              <a:t>pertanian</a:t>
            </a:r>
            <a:r>
              <a:rPr lang="en-ID" dirty="0"/>
              <a:t> </a:t>
            </a:r>
            <a:r>
              <a:rPr lang="en-ID" dirty="0" err="1"/>
              <a:t>berkelanjutan</a:t>
            </a:r>
            <a:r>
              <a:rPr lang="en-ID" dirty="0"/>
              <a:t>.</a:t>
            </a:r>
          </a:p>
          <a:p>
            <a:pPr marL="0" indent="0" algn="just">
              <a:buNone/>
            </a:pPr>
            <a:r>
              <a:rPr lang="en-ID" dirty="0"/>
              <a:t>→ Target: </a:t>
            </a:r>
            <a:r>
              <a:rPr lang="en-ID" dirty="0" err="1"/>
              <a:t>mengakhiri</a:t>
            </a:r>
            <a:r>
              <a:rPr lang="en-ID" dirty="0"/>
              <a:t> </a:t>
            </a:r>
            <a:r>
              <a:rPr lang="en-ID" dirty="0" err="1"/>
              <a:t>kelaparan</a:t>
            </a:r>
            <a:r>
              <a:rPr lang="en-ID" dirty="0"/>
              <a:t> &amp; </a:t>
            </a:r>
            <a:r>
              <a:rPr lang="en-ID" dirty="0" err="1"/>
              <a:t>malnutrisi</a:t>
            </a:r>
            <a:r>
              <a:rPr lang="en-ID" dirty="0"/>
              <a:t> pada </a:t>
            </a:r>
            <a:r>
              <a:rPr lang="en-ID" dirty="0" err="1"/>
              <a:t>anak-anak</a:t>
            </a:r>
            <a:r>
              <a:rPr lang="en-ID" dirty="0"/>
              <a:t>.</a:t>
            </a:r>
          </a:p>
          <a:p>
            <a:pPr marL="0" indent="0" algn="just">
              <a:buNone/>
            </a:pPr>
            <a:endParaRPr lang="en-ID" dirty="0"/>
          </a:p>
          <a:p>
            <a:pPr marL="0" indent="0" algn="just">
              <a:buNone/>
            </a:pPr>
            <a:r>
              <a:rPr lang="en-ID" dirty="0"/>
              <a:t>3. </a:t>
            </a:r>
            <a:r>
              <a:rPr lang="en-ID" dirty="0" err="1"/>
              <a:t>Kehidupan</a:t>
            </a:r>
            <a:r>
              <a:rPr lang="en-ID" dirty="0"/>
              <a:t> Sehat &amp; </a:t>
            </a:r>
            <a:r>
              <a:rPr lang="en-ID" dirty="0" err="1"/>
              <a:t>SejahteraMenjamin</a:t>
            </a:r>
            <a:r>
              <a:rPr lang="en-ID" dirty="0"/>
              <a:t> </a:t>
            </a:r>
            <a:r>
              <a:rPr lang="en-ID" dirty="0" err="1"/>
              <a:t>kehidupan</a:t>
            </a:r>
            <a:r>
              <a:rPr lang="en-ID" dirty="0"/>
              <a:t> yang </a:t>
            </a:r>
            <a:r>
              <a:rPr lang="en-ID" dirty="0" err="1"/>
              <a:t>sehat</a:t>
            </a:r>
            <a:r>
              <a:rPr lang="en-ID" dirty="0"/>
              <a:t> dan </a:t>
            </a:r>
            <a:r>
              <a:rPr lang="en-ID" dirty="0" err="1"/>
              <a:t>mendukung</a:t>
            </a:r>
            <a:r>
              <a:rPr lang="en-ID" dirty="0"/>
              <a:t> </a:t>
            </a:r>
            <a:r>
              <a:rPr lang="en-ID" dirty="0" err="1"/>
              <a:t>kesejahteraan</a:t>
            </a:r>
            <a:r>
              <a:rPr lang="en-ID" dirty="0"/>
              <a:t> </a:t>
            </a:r>
            <a:r>
              <a:rPr lang="en-ID" dirty="0" err="1"/>
              <a:t>bagi</a:t>
            </a:r>
            <a:r>
              <a:rPr lang="en-ID" dirty="0"/>
              <a:t> </a:t>
            </a:r>
            <a:r>
              <a:rPr lang="en-ID" dirty="0" err="1"/>
              <a:t>semua</a:t>
            </a:r>
            <a:r>
              <a:rPr lang="en-ID" dirty="0"/>
              <a:t> orang di </a:t>
            </a:r>
            <a:r>
              <a:rPr lang="en-ID" dirty="0" err="1"/>
              <a:t>segala</a:t>
            </a:r>
            <a:r>
              <a:rPr lang="en-ID" dirty="0"/>
              <a:t> </a:t>
            </a:r>
            <a:r>
              <a:rPr lang="en-ID" dirty="0" err="1"/>
              <a:t>usia</a:t>
            </a:r>
            <a:r>
              <a:rPr lang="en-ID" dirty="0"/>
              <a:t>.</a:t>
            </a:r>
          </a:p>
          <a:p>
            <a:pPr marL="0" indent="0" algn="just">
              <a:buNone/>
            </a:pPr>
            <a:r>
              <a:rPr lang="en-ID" dirty="0"/>
              <a:t>→ Target: </a:t>
            </a:r>
            <a:r>
              <a:rPr lang="en-ID" dirty="0" err="1"/>
              <a:t>menurunkan</a:t>
            </a:r>
            <a:r>
              <a:rPr lang="en-ID" dirty="0"/>
              <a:t> </a:t>
            </a:r>
            <a:r>
              <a:rPr lang="en-ID" dirty="0" err="1"/>
              <a:t>angka</a:t>
            </a:r>
            <a:r>
              <a:rPr lang="en-ID" dirty="0"/>
              <a:t> </a:t>
            </a:r>
            <a:r>
              <a:rPr lang="en-ID" dirty="0" err="1"/>
              <a:t>kematian</a:t>
            </a:r>
            <a:r>
              <a:rPr lang="en-ID" dirty="0"/>
              <a:t> </a:t>
            </a:r>
            <a:r>
              <a:rPr lang="en-ID" dirty="0" err="1"/>
              <a:t>ibu</a:t>
            </a:r>
            <a:r>
              <a:rPr lang="en-ID" dirty="0"/>
              <a:t> &amp; </a:t>
            </a:r>
            <a:r>
              <a:rPr lang="en-ID" dirty="0" err="1"/>
              <a:t>bayi</a:t>
            </a:r>
            <a:r>
              <a:rPr lang="en-ID" dirty="0"/>
              <a:t>.</a:t>
            </a:r>
          </a:p>
        </p:txBody>
      </p:sp>
    </p:spTree>
    <p:extLst>
      <p:ext uri="{BB962C8B-B14F-4D97-AF65-F5344CB8AC3E}">
        <p14:creationId xmlns:p14="http://schemas.microsoft.com/office/powerpoint/2010/main" val="1651824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63E1AA-DD1F-A3DA-555B-3C196EEF7466}"/>
              </a:ext>
            </a:extLst>
          </p:cNvPr>
          <p:cNvSpPr>
            <a:spLocks noGrp="1"/>
          </p:cNvSpPr>
          <p:nvPr>
            <p:ph idx="1"/>
          </p:nvPr>
        </p:nvSpPr>
        <p:spPr>
          <a:xfrm>
            <a:off x="414068" y="414068"/>
            <a:ext cx="8376249" cy="6254151"/>
          </a:xfrm>
        </p:spPr>
        <p:txBody>
          <a:bodyPr>
            <a:normAutofit fontScale="77500" lnSpcReduction="20000"/>
          </a:bodyPr>
          <a:lstStyle/>
          <a:p>
            <a:pPr marL="0" indent="0" algn="just">
              <a:buNone/>
            </a:pPr>
            <a:r>
              <a:rPr lang="en-ID" dirty="0"/>
              <a:t>4. Pendidikan </a:t>
            </a:r>
            <a:r>
              <a:rPr lang="en-ID" dirty="0" err="1"/>
              <a:t>Berkualitas</a:t>
            </a:r>
            <a:r>
              <a:rPr lang="en-ID" dirty="0"/>
              <a:t> </a:t>
            </a:r>
          </a:p>
          <a:p>
            <a:pPr marL="0" indent="0" algn="just">
              <a:buNone/>
            </a:pPr>
            <a:r>
              <a:rPr lang="en-ID" dirty="0" err="1"/>
              <a:t>Menjamin</a:t>
            </a:r>
            <a:r>
              <a:rPr lang="en-ID" dirty="0"/>
              <a:t> </a:t>
            </a:r>
            <a:r>
              <a:rPr lang="en-ID" dirty="0" err="1"/>
              <a:t>pendidikan</a:t>
            </a:r>
            <a:r>
              <a:rPr lang="en-ID" dirty="0"/>
              <a:t> yang </a:t>
            </a:r>
            <a:r>
              <a:rPr lang="en-ID" dirty="0" err="1"/>
              <a:t>inklusif</a:t>
            </a:r>
            <a:r>
              <a:rPr lang="en-ID" dirty="0"/>
              <a:t>, </a:t>
            </a:r>
            <a:r>
              <a:rPr lang="en-ID" dirty="0" err="1"/>
              <a:t>merata</a:t>
            </a:r>
            <a:r>
              <a:rPr lang="en-ID" dirty="0"/>
              <a:t>, dan </a:t>
            </a:r>
            <a:r>
              <a:rPr lang="en-ID" dirty="0" err="1"/>
              <a:t>berkualitas</a:t>
            </a:r>
            <a:r>
              <a:rPr lang="en-ID" dirty="0"/>
              <a:t> </a:t>
            </a:r>
            <a:r>
              <a:rPr lang="en-ID" dirty="0" err="1"/>
              <a:t>serta</a:t>
            </a:r>
            <a:r>
              <a:rPr lang="en-ID" dirty="0"/>
              <a:t> </a:t>
            </a:r>
            <a:r>
              <a:rPr lang="en-ID" dirty="0" err="1"/>
              <a:t>mendukung</a:t>
            </a:r>
            <a:r>
              <a:rPr lang="en-ID" dirty="0"/>
              <a:t> </a:t>
            </a:r>
            <a:r>
              <a:rPr lang="en-ID" dirty="0" err="1"/>
              <a:t>kesempatan</a:t>
            </a:r>
            <a:r>
              <a:rPr lang="en-ID" dirty="0"/>
              <a:t> </a:t>
            </a:r>
            <a:r>
              <a:rPr lang="en-ID" dirty="0" err="1"/>
              <a:t>belajar</a:t>
            </a:r>
            <a:r>
              <a:rPr lang="en-ID" dirty="0"/>
              <a:t> </a:t>
            </a:r>
            <a:r>
              <a:rPr lang="en-ID" dirty="0" err="1"/>
              <a:t>seumur</a:t>
            </a:r>
            <a:r>
              <a:rPr lang="en-ID" dirty="0"/>
              <a:t> </a:t>
            </a:r>
            <a:r>
              <a:rPr lang="en-ID" dirty="0" err="1"/>
              <a:t>hidup</a:t>
            </a:r>
            <a:r>
              <a:rPr lang="en-ID" dirty="0"/>
              <a:t>.</a:t>
            </a:r>
          </a:p>
          <a:p>
            <a:pPr marL="0" indent="0" algn="just">
              <a:buNone/>
            </a:pPr>
            <a:r>
              <a:rPr lang="en-ID" dirty="0"/>
              <a:t>→ Target: </a:t>
            </a:r>
            <a:r>
              <a:rPr lang="en-ID" dirty="0" err="1"/>
              <a:t>semua</a:t>
            </a:r>
            <a:r>
              <a:rPr lang="en-ID" dirty="0"/>
              <a:t> </a:t>
            </a:r>
            <a:r>
              <a:rPr lang="en-ID" dirty="0" err="1"/>
              <a:t>anak</a:t>
            </a:r>
            <a:r>
              <a:rPr lang="en-ID" dirty="0"/>
              <a:t> </a:t>
            </a:r>
            <a:r>
              <a:rPr lang="en-ID" dirty="0" err="1"/>
              <a:t>menyelesaikan</a:t>
            </a:r>
            <a:r>
              <a:rPr lang="en-ID" dirty="0"/>
              <a:t> </a:t>
            </a:r>
            <a:r>
              <a:rPr lang="en-ID" dirty="0" err="1"/>
              <a:t>pendidikan</a:t>
            </a:r>
            <a:r>
              <a:rPr lang="en-ID" dirty="0"/>
              <a:t> </a:t>
            </a:r>
            <a:r>
              <a:rPr lang="en-ID" dirty="0" err="1"/>
              <a:t>dasar</a:t>
            </a:r>
            <a:r>
              <a:rPr lang="en-ID" dirty="0"/>
              <a:t> &amp; </a:t>
            </a:r>
            <a:r>
              <a:rPr lang="en-ID" dirty="0" err="1"/>
              <a:t>menengah</a:t>
            </a:r>
            <a:r>
              <a:rPr lang="en-ID" dirty="0"/>
              <a:t>.</a:t>
            </a:r>
          </a:p>
          <a:p>
            <a:pPr marL="0" indent="0" algn="just">
              <a:buNone/>
            </a:pPr>
            <a:r>
              <a:rPr lang="en-ID" dirty="0"/>
              <a:t>5. </a:t>
            </a:r>
            <a:r>
              <a:rPr lang="en-ID" dirty="0" err="1"/>
              <a:t>Kesetaraan</a:t>
            </a:r>
            <a:r>
              <a:rPr lang="en-ID" dirty="0"/>
              <a:t> Gender</a:t>
            </a:r>
          </a:p>
          <a:p>
            <a:pPr marL="0" indent="0" algn="just">
              <a:buNone/>
            </a:pPr>
            <a:r>
              <a:rPr lang="en-ID" dirty="0" err="1"/>
              <a:t>Mencapai</a:t>
            </a:r>
            <a:r>
              <a:rPr lang="en-ID" dirty="0"/>
              <a:t> </a:t>
            </a:r>
            <a:r>
              <a:rPr lang="en-ID" dirty="0" err="1"/>
              <a:t>kesetaraan</a:t>
            </a:r>
            <a:r>
              <a:rPr lang="en-ID" dirty="0"/>
              <a:t> gender dan </a:t>
            </a:r>
            <a:r>
              <a:rPr lang="en-ID" dirty="0" err="1"/>
              <a:t>memberdayakan</a:t>
            </a:r>
            <a:r>
              <a:rPr lang="en-ID" dirty="0"/>
              <a:t> </a:t>
            </a:r>
            <a:r>
              <a:rPr lang="en-ID" dirty="0" err="1"/>
              <a:t>semua</a:t>
            </a:r>
            <a:r>
              <a:rPr lang="en-ID" dirty="0"/>
              <a:t> </a:t>
            </a:r>
            <a:r>
              <a:rPr lang="en-ID" dirty="0" err="1"/>
              <a:t>perempuan</a:t>
            </a:r>
            <a:r>
              <a:rPr lang="en-ID" dirty="0"/>
              <a:t> dan </a:t>
            </a:r>
            <a:r>
              <a:rPr lang="en-ID" dirty="0" err="1"/>
              <a:t>anak</a:t>
            </a:r>
            <a:r>
              <a:rPr lang="en-ID" dirty="0"/>
              <a:t> </a:t>
            </a:r>
            <a:r>
              <a:rPr lang="en-ID" dirty="0" err="1"/>
              <a:t>perempuan</a:t>
            </a:r>
            <a:r>
              <a:rPr lang="en-ID" dirty="0"/>
              <a:t>.</a:t>
            </a:r>
          </a:p>
          <a:p>
            <a:pPr marL="0" indent="0" algn="just">
              <a:buNone/>
            </a:pPr>
            <a:r>
              <a:rPr lang="en-ID" dirty="0"/>
              <a:t>→ Target: </a:t>
            </a:r>
            <a:r>
              <a:rPr lang="en-ID" dirty="0" err="1"/>
              <a:t>menghapus</a:t>
            </a:r>
            <a:r>
              <a:rPr lang="en-ID" dirty="0"/>
              <a:t> </a:t>
            </a:r>
            <a:r>
              <a:rPr lang="en-ID" dirty="0" err="1"/>
              <a:t>kekerasan</a:t>
            </a:r>
            <a:r>
              <a:rPr lang="en-ID" dirty="0"/>
              <a:t> dan </a:t>
            </a:r>
            <a:r>
              <a:rPr lang="en-ID" dirty="0" err="1"/>
              <a:t>diskriminasi</a:t>
            </a:r>
            <a:r>
              <a:rPr lang="en-ID" dirty="0"/>
              <a:t> </a:t>
            </a:r>
            <a:r>
              <a:rPr lang="en-ID" dirty="0" err="1"/>
              <a:t>berbasis</a:t>
            </a:r>
            <a:r>
              <a:rPr lang="en-ID" dirty="0"/>
              <a:t> gender.</a:t>
            </a:r>
          </a:p>
          <a:p>
            <a:pPr marL="0" indent="0" algn="just">
              <a:buNone/>
            </a:pPr>
            <a:r>
              <a:rPr lang="en-ID" dirty="0"/>
              <a:t>6. Air </a:t>
            </a:r>
            <a:r>
              <a:rPr lang="en-ID" dirty="0" err="1"/>
              <a:t>Bersih</a:t>
            </a:r>
            <a:r>
              <a:rPr lang="en-ID" dirty="0"/>
              <a:t> dan </a:t>
            </a:r>
            <a:r>
              <a:rPr lang="en-ID" dirty="0" err="1"/>
              <a:t>Sanitasi</a:t>
            </a:r>
            <a:r>
              <a:rPr lang="en-ID" dirty="0"/>
              <a:t> Layak </a:t>
            </a:r>
          </a:p>
          <a:p>
            <a:pPr marL="0" indent="0" algn="just">
              <a:buNone/>
            </a:pPr>
            <a:r>
              <a:rPr lang="en-ID" dirty="0" err="1"/>
              <a:t>Menjamin</a:t>
            </a:r>
            <a:r>
              <a:rPr lang="en-ID" dirty="0"/>
              <a:t> </a:t>
            </a:r>
            <a:r>
              <a:rPr lang="en-ID" dirty="0" err="1"/>
              <a:t>ketersediaan</a:t>
            </a:r>
            <a:r>
              <a:rPr lang="en-ID" dirty="0"/>
              <a:t> dan </a:t>
            </a:r>
            <a:r>
              <a:rPr lang="en-ID" dirty="0" err="1"/>
              <a:t>pengelolaan</a:t>
            </a:r>
            <a:r>
              <a:rPr lang="en-ID" dirty="0"/>
              <a:t> air </a:t>
            </a:r>
            <a:r>
              <a:rPr lang="en-ID" dirty="0" err="1"/>
              <a:t>bersih</a:t>
            </a:r>
            <a:r>
              <a:rPr lang="en-ID" dirty="0"/>
              <a:t> dan </a:t>
            </a:r>
            <a:r>
              <a:rPr lang="en-ID" dirty="0" err="1"/>
              <a:t>sanitasi</a:t>
            </a:r>
            <a:r>
              <a:rPr lang="en-ID" dirty="0"/>
              <a:t> </a:t>
            </a:r>
            <a:r>
              <a:rPr lang="en-ID" dirty="0" err="1"/>
              <a:t>untuk</a:t>
            </a:r>
            <a:r>
              <a:rPr lang="en-ID" dirty="0"/>
              <a:t> </a:t>
            </a:r>
            <a:r>
              <a:rPr lang="en-ID" dirty="0" err="1"/>
              <a:t>semua</a:t>
            </a:r>
            <a:r>
              <a:rPr lang="en-ID" dirty="0"/>
              <a:t>.</a:t>
            </a:r>
          </a:p>
          <a:p>
            <a:pPr marL="0" indent="0" algn="just">
              <a:buNone/>
            </a:pPr>
            <a:r>
              <a:rPr lang="en-ID" dirty="0"/>
              <a:t>→ Target: </a:t>
            </a:r>
            <a:r>
              <a:rPr lang="en-ID" dirty="0" err="1"/>
              <a:t>akses</a:t>
            </a:r>
            <a:r>
              <a:rPr lang="en-ID" dirty="0"/>
              <a:t> universal air </a:t>
            </a:r>
            <a:r>
              <a:rPr lang="en-ID" dirty="0" err="1"/>
              <a:t>minum</a:t>
            </a:r>
            <a:r>
              <a:rPr lang="en-ID" dirty="0"/>
              <a:t> </a:t>
            </a:r>
            <a:r>
              <a:rPr lang="en-ID" dirty="0" err="1"/>
              <a:t>aman</a:t>
            </a:r>
            <a:r>
              <a:rPr lang="en-ID" dirty="0"/>
              <a:t>.</a:t>
            </a:r>
          </a:p>
          <a:p>
            <a:pPr marL="0" indent="0" algn="just">
              <a:buNone/>
            </a:pPr>
            <a:r>
              <a:rPr lang="en-ID" dirty="0"/>
              <a:t>7. Energi </a:t>
            </a:r>
            <a:r>
              <a:rPr lang="en-ID" dirty="0" err="1"/>
              <a:t>Bersih</a:t>
            </a:r>
            <a:r>
              <a:rPr lang="en-ID" dirty="0"/>
              <a:t> dan </a:t>
            </a:r>
            <a:r>
              <a:rPr lang="en-ID" dirty="0" err="1"/>
              <a:t>Terjangkau</a:t>
            </a:r>
            <a:endParaRPr lang="en-ID" dirty="0"/>
          </a:p>
          <a:p>
            <a:pPr marL="0" indent="0" algn="just">
              <a:buNone/>
            </a:pPr>
            <a:r>
              <a:rPr lang="en-ID" dirty="0" err="1"/>
              <a:t>Menjamin</a:t>
            </a:r>
            <a:r>
              <a:rPr lang="en-ID" dirty="0"/>
              <a:t> </a:t>
            </a:r>
            <a:r>
              <a:rPr lang="en-ID" dirty="0" err="1"/>
              <a:t>akses</a:t>
            </a:r>
            <a:r>
              <a:rPr lang="en-ID" dirty="0"/>
              <a:t> </a:t>
            </a:r>
            <a:r>
              <a:rPr lang="en-ID" dirty="0" err="1"/>
              <a:t>energi</a:t>
            </a:r>
            <a:r>
              <a:rPr lang="en-ID" dirty="0"/>
              <a:t> yang </a:t>
            </a:r>
            <a:r>
              <a:rPr lang="en-ID" dirty="0" err="1"/>
              <a:t>terjangkau</a:t>
            </a:r>
            <a:r>
              <a:rPr lang="en-ID" dirty="0"/>
              <a:t>, </a:t>
            </a:r>
            <a:r>
              <a:rPr lang="en-ID" dirty="0" err="1"/>
              <a:t>andal</a:t>
            </a:r>
            <a:r>
              <a:rPr lang="en-ID" dirty="0"/>
              <a:t>, </a:t>
            </a:r>
            <a:r>
              <a:rPr lang="en-ID" dirty="0" err="1"/>
              <a:t>berkelanjutan</a:t>
            </a:r>
            <a:r>
              <a:rPr lang="en-ID" dirty="0"/>
              <a:t>, dan modern </a:t>
            </a:r>
            <a:r>
              <a:rPr lang="en-ID" dirty="0" err="1"/>
              <a:t>untuk</a:t>
            </a:r>
            <a:r>
              <a:rPr lang="en-ID" dirty="0"/>
              <a:t> </a:t>
            </a:r>
            <a:r>
              <a:rPr lang="en-ID" dirty="0" err="1"/>
              <a:t>semua</a:t>
            </a:r>
            <a:r>
              <a:rPr lang="en-ID" dirty="0"/>
              <a:t>.</a:t>
            </a:r>
          </a:p>
          <a:p>
            <a:pPr marL="0" indent="0" algn="just">
              <a:buNone/>
            </a:pPr>
            <a:r>
              <a:rPr lang="en-ID" dirty="0"/>
              <a:t>→ Target: </a:t>
            </a:r>
            <a:r>
              <a:rPr lang="en-ID" dirty="0" err="1"/>
              <a:t>meningkatkan</a:t>
            </a:r>
            <a:r>
              <a:rPr lang="en-ID" dirty="0"/>
              <a:t> </a:t>
            </a:r>
            <a:r>
              <a:rPr lang="en-ID" dirty="0" err="1"/>
              <a:t>proporsi</a:t>
            </a:r>
            <a:r>
              <a:rPr lang="en-ID" dirty="0"/>
              <a:t> </a:t>
            </a:r>
            <a:r>
              <a:rPr lang="en-ID" dirty="0" err="1"/>
              <a:t>energi</a:t>
            </a:r>
            <a:r>
              <a:rPr lang="en-ID" dirty="0"/>
              <a:t> </a:t>
            </a:r>
            <a:r>
              <a:rPr lang="en-ID" dirty="0" err="1"/>
              <a:t>terbarukan</a:t>
            </a:r>
            <a:r>
              <a:rPr lang="en-ID" dirty="0"/>
              <a:t>.</a:t>
            </a:r>
          </a:p>
          <a:p>
            <a:pPr marL="0" indent="0" algn="just">
              <a:buNone/>
            </a:pPr>
            <a:r>
              <a:rPr lang="en-ID" dirty="0"/>
              <a:t>8. </a:t>
            </a:r>
            <a:r>
              <a:rPr lang="en-ID" dirty="0" err="1"/>
              <a:t>Pekerjaan</a:t>
            </a:r>
            <a:r>
              <a:rPr lang="en-ID" dirty="0"/>
              <a:t> Layak dan </a:t>
            </a:r>
            <a:r>
              <a:rPr lang="en-ID" dirty="0" err="1"/>
              <a:t>Pertumbuhan</a:t>
            </a:r>
            <a:r>
              <a:rPr lang="en-ID" dirty="0"/>
              <a:t> Ekonomi</a:t>
            </a:r>
          </a:p>
          <a:p>
            <a:pPr marL="0" indent="0" algn="just">
              <a:buNone/>
            </a:pPr>
            <a:r>
              <a:rPr lang="en-ID" dirty="0" err="1"/>
              <a:t>Mendorong</a:t>
            </a:r>
            <a:r>
              <a:rPr lang="en-ID" dirty="0"/>
              <a:t> </a:t>
            </a:r>
            <a:r>
              <a:rPr lang="en-ID" dirty="0" err="1"/>
              <a:t>pertumbuhan</a:t>
            </a:r>
            <a:r>
              <a:rPr lang="en-ID" dirty="0"/>
              <a:t> </a:t>
            </a:r>
            <a:r>
              <a:rPr lang="en-ID" dirty="0" err="1"/>
              <a:t>ekonomi</a:t>
            </a:r>
            <a:r>
              <a:rPr lang="en-ID" dirty="0"/>
              <a:t> </a:t>
            </a:r>
            <a:r>
              <a:rPr lang="en-ID" dirty="0" err="1"/>
              <a:t>inklusif</a:t>
            </a:r>
            <a:r>
              <a:rPr lang="en-ID" dirty="0"/>
              <a:t> dan </a:t>
            </a:r>
            <a:r>
              <a:rPr lang="en-ID" dirty="0" err="1"/>
              <a:t>berkelanjutan</a:t>
            </a:r>
            <a:r>
              <a:rPr lang="en-ID" dirty="0"/>
              <a:t>, </a:t>
            </a:r>
            <a:r>
              <a:rPr lang="en-ID" dirty="0" err="1"/>
              <a:t>pekerjaan</a:t>
            </a:r>
            <a:r>
              <a:rPr lang="en-ID" dirty="0"/>
              <a:t> </a:t>
            </a:r>
            <a:r>
              <a:rPr lang="en-ID" dirty="0" err="1"/>
              <a:t>penuh</a:t>
            </a:r>
            <a:r>
              <a:rPr lang="en-ID" dirty="0"/>
              <a:t>, dan </a:t>
            </a:r>
            <a:r>
              <a:rPr lang="en-ID" dirty="0" err="1"/>
              <a:t>produktif</a:t>
            </a:r>
            <a:r>
              <a:rPr lang="en-ID" dirty="0"/>
              <a:t>.</a:t>
            </a:r>
          </a:p>
          <a:p>
            <a:pPr marL="0" indent="0" algn="just">
              <a:buNone/>
            </a:pPr>
            <a:r>
              <a:rPr lang="en-ID" dirty="0"/>
              <a:t>→ Target: </a:t>
            </a:r>
            <a:r>
              <a:rPr lang="en-ID" dirty="0" err="1"/>
              <a:t>tingkat</a:t>
            </a:r>
            <a:r>
              <a:rPr lang="en-ID" dirty="0"/>
              <a:t> </a:t>
            </a:r>
            <a:r>
              <a:rPr lang="en-ID" dirty="0" err="1"/>
              <a:t>pertumbuhan</a:t>
            </a:r>
            <a:r>
              <a:rPr lang="en-ID" dirty="0"/>
              <a:t> PDB per </a:t>
            </a:r>
            <a:r>
              <a:rPr lang="en-ID" dirty="0" err="1"/>
              <a:t>kapita</a:t>
            </a:r>
            <a:r>
              <a:rPr lang="en-ID" dirty="0"/>
              <a:t> minimal 7% di negara </a:t>
            </a:r>
            <a:r>
              <a:rPr lang="en-ID" dirty="0" err="1"/>
              <a:t>berkembang</a:t>
            </a:r>
            <a:r>
              <a:rPr lang="en-ID" dirty="0"/>
              <a:t>.</a:t>
            </a:r>
          </a:p>
          <a:p>
            <a:pPr marL="0" indent="0" algn="just">
              <a:buNone/>
            </a:pPr>
            <a:r>
              <a:rPr lang="en-ID" dirty="0"/>
              <a:t>9. Industri, </a:t>
            </a:r>
            <a:r>
              <a:rPr lang="en-ID" dirty="0" err="1"/>
              <a:t>Inovasi</a:t>
            </a:r>
            <a:r>
              <a:rPr lang="en-ID" dirty="0"/>
              <a:t>, dan </a:t>
            </a:r>
            <a:r>
              <a:rPr lang="en-ID" dirty="0" err="1"/>
              <a:t>Infrastruktur</a:t>
            </a:r>
            <a:endParaRPr lang="en-ID" dirty="0"/>
          </a:p>
          <a:p>
            <a:pPr marL="0" indent="0" algn="just">
              <a:buNone/>
            </a:pPr>
            <a:r>
              <a:rPr lang="en-ID" dirty="0" err="1"/>
              <a:t>Membangun</a:t>
            </a:r>
            <a:r>
              <a:rPr lang="en-ID" dirty="0"/>
              <a:t> </a:t>
            </a:r>
            <a:r>
              <a:rPr lang="en-ID" dirty="0" err="1"/>
              <a:t>infrastruktur</a:t>
            </a:r>
            <a:r>
              <a:rPr lang="en-ID" dirty="0"/>
              <a:t> </a:t>
            </a:r>
            <a:r>
              <a:rPr lang="en-ID" dirty="0" err="1"/>
              <a:t>tangguh</a:t>
            </a:r>
            <a:r>
              <a:rPr lang="en-ID" dirty="0"/>
              <a:t>, </a:t>
            </a:r>
            <a:r>
              <a:rPr lang="en-ID" dirty="0" err="1"/>
              <a:t>mempromosikan</a:t>
            </a:r>
            <a:r>
              <a:rPr lang="en-ID" dirty="0"/>
              <a:t> </a:t>
            </a:r>
            <a:r>
              <a:rPr lang="en-ID" dirty="0" err="1"/>
              <a:t>industrialisasi</a:t>
            </a:r>
            <a:r>
              <a:rPr lang="en-ID" dirty="0"/>
              <a:t> </a:t>
            </a:r>
            <a:r>
              <a:rPr lang="en-ID" dirty="0" err="1"/>
              <a:t>berkelanjutan</a:t>
            </a:r>
            <a:r>
              <a:rPr lang="en-ID" dirty="0"/>
              <a:t>, dan </a:t>
            </a:r>
            <a:r>
              <a:rPr lang="en-ID" dirty="0" err="1"/>
              <a:t>mendorong</a:t>
            </a:r>
            <a:r>
              <a:rPr lang="en-ID" dirty="0"/>
              <a:t> </a:t>
            </a:r>
            <a:r>
              <a:rPr lang="en-ID" dirty="0" err="1"/>
              <a:t>inovasi</a:t>
            </a:r>
            <a:r>
              <a:rPr lang="en-ID" dirty="0"/>
              <a:t>.</a:t>
            </a:r>
          </a:p>
          <a:p>
            <a:pPr marL="0" indent="0" algn="just">
              <a:buNone/>
            </a:pPr>
            <a:r>
              <a:rPr lang="en-ID" dirty="0"/>
              <a:t>10. </a:t>
            </a:r>
            <a:r>
              <a:rPr lang="en-ID" dirty="0" err="1"/>
              <a:t>Berkurangnya</a:t>
            </a:r>
            <a:r>
              <a:rPr lang="en-ID" dirty="0"/>
              <a:t> </a:t>
            </a:r>
            <a:r>
              <a:rPr lang="en-ID" dirty="0" err="1"/>
              <a:t>Kesenjangan</a:t>
            </a:r>
            <a:endParaRPr lang="en-ID" dirty="0"/>
          </a:p>
          <a:p>
            <a:pPr marL="0" indent="0" algn="just">
              <a:buNone/>
            </a:pPr>
            <a:r>
              <a:rPr lang="en-ID" dirty="0" err="1"/>
              <a:t>Mengurangi</a:t>
            </a:r>
            <a:r>
              <a:rPr lang="en-ID" dirty="0"/>
              <a:t> </a:t>
            </a:r>
            <a:r>
              <a:rPr lang="en-ID" dirty="0" err="1"/>
              <a:t>ketimpangan</a:t>
            </a:r>
            <a:r>
              <a:rPr lang="en-ID" dirty="0"/>
              <a:t> </a:t>
            </a:r>
            <a:r>
              <a:rPr lang="en-ID" dirty="0" err="1"/>
              <a:t>dalam</a:t>
            </a:r>
            <a:r>
              <a:rPr lang="en-ID" dirty="0"/>
              <a:t> dan </a:t>
            </a:r>
            <a:r>
              <a:rPr lang="en-ID" dirty="0" err="1"/>
              <a:t>antar</a:t>
            </a:r>
            <a:r>
              <a:rPr lang="en-ID" dirty="0"/>
              <a:t> negara.</a:t>
            </a:r>
          </a:p>
          <a:p>
            <a:pPr marL="0" indent="0">
              <a:buNone/>
            </a:pPr>
            <a:endParaRPr lang="en-ID" dirty="0"/>
          </a:p>
        </p:txBody>
      </p:sp>
    </p:spTree>
    <p:extLst>
      <p:ext uri="{BB962C8B-B14F-4D97-AF65-F5344CB8AC3E}">
        <p14:creationId xmlns:p14="http://schemas.microsoft.com/office/powerpoint/2010/main" val="397114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F1D613-45AF-4276-22D4-008797EC3B72}"/>
              </a:ext>
            </a:extLst>
          </p:cNvPr>
          <p:cNvSpPr>
            <a:spLocks noGrp="1"/>
          </p:cNvSpPr>
          <p:nvPr>
            <p:ph idx="1"/>
          </p:nvPr>
        </p:nvSpPr>
        <p:spPr>
          <a:xfrm>
            <a:off x="474453" y="586597"/>
            <a:ext cx="8013939" cy="5814203"/>
          </a:xfrm>
        </p:spPr>
        <p:txBody>
          <a:bodyPr>
            <a:normAutofit fontScale="92500" lnSpcReduction="10000"/>
          </a:bodyPr>
          <a:lstStyle/>
          <a:p>
            <a:pPr marL="0" indent="0">
              <a:buNone/>
            </a:pPr>
            <a:r>
              <a:rPr lang="en-ID" dirty="0"/>
              <a:t>11. Kota dan </a:t>
            </a:r>
            <a:r>
              <a:rPr lang="en-ID" dirty="0" err="1"/>
              <a:t>Permukiman</a:t>
            </a:r>
            <a:r>
              <a:rPr lang="en-ID" dirty="0"/>
              <a:t> yang </a:t>
            </a:r>
            <a:r>
              <a:rPr lang="en-ID" dirty="0" err="1"/>
              <a:t>Berkelanjutan</a:t>
            </a:r>
            <a:endParaRPr lang="en-ID" dirty="0"/>
          </a:p>
          <a:p>
            <a:pPr marL="0" indent="0">
              <a:buNone/>
            </a:pPr>
            <a:r>
              <a:rPr lang="en-ID" dirty="0" err="1"/>
              <a:t>Mewujudkan</a:t>
            </a:r>
            <a:r>
              <a:rPr lang="en-ID" dirty="0"/>
              <a:t> </a:t>
            </a:r>
            <a:r>
              <a:rPr lang="en-ID" dirty="0" err="1"/>
              <a:t>kota</a:t>
            </a:r>
            <a:r>
              <a:rPr lang="en-ID" dirty="0"/>
              <a:t> </a:t>
            </a:r>
            <a:r>
              <a:rPr lang="en-ID" dirty="0" err="1"/>
              <a:t>inklusif</a:t>
            </a:r>
            <a:r>
              <a:rPr lang="en-ID" dirty="0"/>
              <a:t>, </a:t>
            </a:r>
            <a:r>
              <a:rPr lang="en-ID" dirty="0" err="1"/>
              <a:t>aman</a:t>
            </a:r>
            <a:r>
              <a:rPr lang="en-ID" dirty="0"/>
              <a:t>, </a:t>
            </a:r>
            <a:r>
              <a:rPr lang="en-ID" dirty="0" err="1"/>
              <a:t>tangguh</a:t>
            </a:r>
            <a:r>
              <a:rPr lang="en-ID" dirty="0"/>
              <a:t>, dan </a:t>
            </a:r>
            <a:r>
              <a:rPr lang="en-ID" dirty="0" err="1"/>
              <a:t>berkelanjutan</a:t>
            </a:r>
            <a:r>
              <a:rPr lang="en-ID" dirty="0"/>
              <a:t>. </a:t>
            </a:r>
          </a:p>
          <a:p>
            <a:pPr marL="0" indent="0">
              <a:buNone/>
            </a:pPr>
            <a:r>
              <a:rPr lang="en-ID" dirty="0"/>
              <a:t>12. </a:t>
            </a:r>
            <a:r>
              <a:rPr lang="en-ID" dirty="0" err="1"/>
              <a:t>Konsumsi</a:t>
            </a:r>
            <a:r>
              <a:rPr lang="en-ID" dirty="0"/>
              <a:t> dan </a:t>
            </a:r>
            <a:r>
              <a:rPr lang="en-ID" dirty="0" err="1"/>
              <a:t>Produksi</a:t>
            </a:r>
            <a:r>
              <a:rPr lang="en-ID" dirty="0"/>
              <a:t> yang </a:t>
            </a:r>
            <a:r>
              <a:rPr lang="en-ID" dirty="0" err="1"/>
              <a:t>Bertanggung</a:t>
            </a:r>
            <a:r>
              <a:rPr lang="en-ID" dirty="0"/>
              <a:t> Jawab</a:t>
            </a:r>
          </a:p>
          <a:p>
            <a:pPr marL="0" indent="0">
              <a:buNone/>
            </a:pPr>
            <a:r>
              <a:rPr lang="en-ID" dirty="0" err="1"/>
              <a:t>Menjamin</a:t>
            </a:r>
            <a:r>
              <a:rPr lang="en-ID" dirty="0"/>
              <a:t> </a:t>
            </a:r>
            <a:r>
              <a:rPr lang="en-ID" dirty="0" err="1"/>
              <a:t>pola</a:t>
            </a:r>
            <a:r>
              <a:rPr lang="en-ID" dirty="0"/>
              <a:t> </a:t>
            </a:r>
            <a:r>
              <a:rPr lang="en-ID" dirty="0" err="1"/>
              <a:t>konsumsi</a:t>
            </a:r>
            <a:r>
              <a:rPr lang="en-ID" dirty="0"/>
              <a:t> dan </a:t>
            </a:r>
            <a:r>
              <a:rPr lang="en-ID" dirty="0" err="1"/>
              <a:t>produksi</a:t>
            </a:r>
            <a:r>
              <a:rPr lang="en-ID" dirty="0"/>
              <a:t> </a:t>
            </a:r>
            <a:r>
              <a:rPr lang="en-ID" dirty="0" err="1"/>
              <a:t>berkelanjutan</a:t>
            </a:r>
            <a:r>
              <a:rPr lang="en-ID" dirty="0"/>
              <a:t>.</a:t>
            </a:r>
          </a:p>
          <a:p>
            <a:pPr marL="0" indent="0">
              <a:buNone/>
            </a:pPr>
            <a:r>
              <a:rPr lang="en-ID" dirty="0"/>
              <a:t>13. </a:t>
            </a:r>
            <a:r>
              <a:rPr lang="en-ID" dirty="0" err="1"/>
              <a:t>Penanganan</a:t>
            </a:r>
            <a:r>
              <a:rPr lang="en-ID" dirty="0"/>
              <a:t> </a:t>
            </a:r>
            <a:r>
              <a:rPr lang="en-ID" dirty="0" err="1"/>
              <a:t>Perubahan</a:t>
            </a:r>
            <a:r>
              <a:rPr lang="en-ID" dirty="0"/>
              <a:t> Iklim. </a:t>
            </a:r>
          </a:p>
          <a:p>
            <a:pPr marL="0" indent="0">
              <a:buNone/>
            </a:pPr>
            <a:r>
              <a:rPr lang="en-ID" dirty="0" err="1"/>
              <a:t>Mengambil</a:t>
            </a:r>
            <a:r>
              <a:rPr lang="en-ID" dirty="0"/>
              <a:t> </a:t>
            </a:r>
            <a:r>
              <a:rPr lang="en-ID" dirty="0" err="1"/>
              <a:t>tindakan</a:t>
            </a:r>
            <a:r>
              <a:rPr lang="en-ID" dirty="0"/>
              <a:t> </a:t>
            </a:r>
            <a:r>
              <a:rPr lang="en-ID" dirty="0" err="1"/>
              <a:t>cepat</a:t>
            </a:r>
            <a:r>
              <a:rPr lang="en-ID" dirty="0"/>
              <a:t> </a:t>
            </a:r>
            <a:r>
              <a:rPr lang="en-ID" dirty="0" err="1"/>
              <a:t>untuk</a:t>
            </a:r>
            <a:r>
              <a:rPr lang="en-ID" dirty="0"/>
              <a:t> </a:t>
            </a:r>
            <a:r>
              <a:rPr lang="en-ID" dirty="0" err="1"/>
              <a:t>memerangi</a:t>
            </a:r>
            <a:r>
              <a:rPr lang="en-ID" dirty="0"/>
              <a:t> </a:t>
            </a:r>
            <a:r>
              <a:rPr lang="en-ID" dirty="0" err="1"/>
              <a:t>perubahan</a:t>
            </a:r>
            <a:r>
              <a:rPr lang="en-ID" dirty="0"/>
              <a:t> </a:t>
            </a:r>
            <a:r>
              <a:rPr lang="en-ID" dirty="0" err="1"/>
              <a:t>iklim</a:t>
            </a:r>
            <a:r>
              <a:rPr lang="en-ID" dirty="0"/>
              <a:t> dan </a:t>
            </a:r>
            <a:r>
              <a:rPr lang="en-ID" dirty="0" err="1"/>
              <a:t>dampaknya</a:t>
            </a:r>
            <a:r>
              <a:rPr lang="en-ID" dirty="0"/>
              <a:t>.</a:t>
            </a:r>
          </a:p>
          <a:p>
            <a:pPr marL="0" indent="0">
              <a:buNone/>
            </a:pPr>
            <a:r>
              <a:rPr lang="en-ID" dirty="0"/>
              <a:t>14. </a:t>
            </a:r>
            <a:r>
              <a:rPr lang="en-ID" dirty="0" err="1"/>
              <a:t>Ekosistem</a:t>
            </a:r>
            <a:r>
              <a:rPr lang="en-ID" dirty="0"/>
              <a:t> </a:t>
            </a:r>
            <a:r>
              <a:rPr lang="en-ID" dirty="0" err="1"/>
              <a:t>Lautan</a:t>
            </a:r>
            <a:r>
              <a:rPr lang="en-ID" dirty="0"/>
              <a:t> </a:t>
            </a:r>
          </a:p>
          <a:p>
            <a:pPr marL="0" indent="0">
              <a:buNone/>
            </a:pPr>
            <a:r>
              <a:rPr lang="en-ID" dirty="0" err="1"/>
              <a:t>Melestarikan</a:t>
            </a:r>
            <a:r>
              <a:rPr lang="en-ID" dirty="0"/>
              <a:t> dan </a:t>
            </a:r>
            <a:r>
              <a:rPr lang="en-ID" dirty="0" err="1"/>
              <a:t>memanfaatkan</a:t>
            </a:r>
            <a:r>
              <a:rPr lang="en-ID" dirty="0"/>
              <a:t> </a:t>
            </a:r>
            <a:r>
              <a:rPr lang="en-ID" dirty="0" err="1"/>
              <a:t>lautan</a:t>
            </a:r>
            <a:r>
              <a:rPr lang="en-ID" dirty="0"/>
              <a:t> </a:t>
            </a:r>
            <a:r>
              <a:rPr lang="en-ID" dirty="0" err="1"/>
              <a:t>secara</a:t>
            </a:r>
            <a:r>
              <a:rPr lang="en-ID" dirty="0"/>
              <a:t> </a:t>
            </a:r>
            <a:r>
              <a:rPr lang="en-ID" dirty="0" err="1"/>
              <a:t>berkelanjutan</a:t>
            </a:r>
            <a:r>
              <a:rPr lang="en-ID" dirty="0"/>
              <a:t>. </a:t>
            </a:r>
          </a:p>
          <a:p>
            <a:pPr marL="0" indent="0">
              <a:buNone/>
            </a:pPr>
            <a:r>
              <a:rPr lang="en-ID" dirty="0"/>
              <a:t>15. </a:t>
            </a:r>
            <a:r>
              <a:rPr lang="en-ID" dirty="0" err="1"/>
              <a:t>Ekosistem</a:t>
            </a:r>
            <a:r>
              <a:rPr lang="en-ID" dirty="0"/>
              <a:t> </a:t>
            </a:r>
            <a:r>
              <a:rPr lang="en-ID" dirty="0" err="1"/>
              <a:t>Daratan</a:t>
            </a:r>
            <a:r>
              <a:rPr lang="en-ID" dirty="0"/>
              <a:t>. </a:t>
            </a:r>
          </a:p>
          <a:p>
            <a:pPr marL="0" indent="0">
              <a:buNone/>
            </a:pPr>
            <a:r>
              <a:rPr lang="en-ID" dirty="0" err="1"/>
              <a:t>Melindungi</a:t>
            </a:r>
            <a:r>
              <a:rPr lang="en-ID" dirty="0"/>
              <a:t>, </a:t>
            </a:r>
            <a:r>
              <a:rPr lang="en-ID" dirty="0" err="1"/>
              <a:t>memulihkan</a:t>
            </a:r>
            <a:r>
              <a:rPr lang="en-ID" dirty="0"/>
              <a:t>, dan </a:t>
            </a:r>
            <a:r>
              <a:rPr lang="en-ID" dirty="0" err="1"/>
              <a:t>mendukung</a:t>
            </a:r>
            <a:r>
              <a:rPr lang="en-ID" dirty="0"/>
              <a:t> </a:t>
            </a:r>
            <a:r>
              <a:rPr lang="en-ID" dirty="0" err="1"/>
              <a:t>penggunaan</a:t>
            </a:r>
            <a:r>
              <a:rPr lang="en-ID" dirty="0"/>
              <a:t> </a:t>
            </a:r>
            <a:r>
              <a:rPr lang="en-ID" dirty="0" err="1"/>
              <a:t>berkelanjutan</a:t>
            </a:r>
            <a:r>
              <a:rPr lang="en-ID" dirty="0"/>
              <a:t> </a:t>
            </a:r>
            <a:r>
              <a:rPr lang="en-ID" dirty="0" err="1"/>
              <a:t>ekosistem</a:t>
            </a:r>
            <a:r>
              <a:rPr lang="en-ID" dirty="0"/>
              <a:t> </a:t>
            </a:r>
            <a:r>
              <a:rPr lang="en-ID" dirty="0" err="1"/>
              <a:t>darat</a:t>
            </a:r>
            <a:r>
              <a:rPr lang="en-ID" dirty="0"/>
              <a:t>, </a:t>
            </a:r>
            <a:r>
              <a:rPr lang="en-ID" dirty="0" err="1"/>
              <a:t>termasuk</a:t>
            </a:r>
            <a:r>
              <a:rPr lang="en-ID" dirty="0"/>
              <a:t> </a:t>
            </a:r>
            <a:r>
              <a:rPr lang="en-ID" dirty="0" err="1"/>
              <a:t>hutan</a:t>
            </a:r>
            <a:r>
              <a:rPr lang="en-ID" dirty="0"/>
              <a:t> dan </a:t>
            </a:r>
            <a:r>
              <a:rPr lang="en-ID" dirty="0" err="1"/>
              <a:t>keanekaragaman</a:t>
            </a:r>
            <a:r>
              <a:rPr lang="en-ID" dirty="0"/>
              <a:t> </a:t>
            </a:r>
            <a:r>
              <a:rPr lang="en-ID" dirty="0" err="1"/>
              <a:t>hayati</a:t>
            </a:r>
            <a:r>
              <a:rPr lang="en-ID" dirty="0"/>
              <a:t>.</a:t>
            </a:r>
          </a:p>
          <a:p>
            <a:pPr marL="0" indent="0">
              <a:buNone/>
            </a:pPr>
            <a:r>
              <a:rPr lang="en-ID" dirty="0"/>
              <a:t>16. </a:t>
            </a:r>
            <a:r>
              <a:rPr lang="en-ID" dirty="0" err="1"/>
              <a:t>Perdamaian</a:t>
            </a:r>
            <a:r>
              <a:rPr lang="en-ID" dirty="0"/>
              <a:t>, </a:t>
            </a:r>
            <a:r>
              <a:rPr lang="en-ID" dirty="0" err="1"/>
              <a:t>Keadilan</a:t>
            </a:r>
            <a:r>
              <a:rPr lang="en-ID" dirty="0"/>
              <a:t>, dan </a:t>
            </a:r>
            <a:r>
              <a:rPr lang="en-ID" dirty="0" err="1"/>
              <a:t>Kelembagaan</a:t>
            </a:r>
            <a:r>
              <a:rPr lang="en-ID" dirty="0"/>
              <a:t> yang Tangguh</a:t>
            </a:r>
          </a:p>
          <a:p>
            <a:pPr marL="0" indent="0">
              <a:buNone/>
            </a:pPr>
            <a:r>
              <a:rPr lang="en-ID" dirty="0" err="1"/>
              <a:t>Mendorong</a:t>
            </a:r>
            <a:r>
              <a:rPr lang="en-ID" dirty="0"/>
              <a:t> </a:t>
            </a:r>
            <a:r>
              <a:rPr lang="en-ID" dirty="0" err="1"/>
              <a:t>masyarakat</a:t>
            </a:r>
            <a:r>
              <a:rPr lang="en-ID" dirty="0"/>
              <a:t> </a:t>
            </a:r>
            <a:r>
              <a:rPr lang="en-ID" dirty="0" err="1"/>
              <a:t>damai</a:t>
            </a:r>
            <a:r>
              <a:rPr lang="en-ID" dirty="0"/>
              <a:t>, </a:t>
            </a:r>
            <a:r>
              <a:rPr lang="en-ID" dirty="0" err="1"/>
              <a:t>inklusif</a:t>
            </a:r>
            <a:r>
              <a:rPr lang="en-ID" dirty="0"/>
              <a:t>, dan </a:t>
            </a:r>
            <a:r>
              <a:rPr lang="en-ID" dirty="0" err="1"/>
              <a:t>akses</a:t>
            </a:r>
            <a:r>
              <a:rPr lang="en-ID" dirty="0"/>
              <a:t> </a:t>
            </a:r>
            <a:r>
              <a:rPr lang="en-ID" dirty="0" err="1"/>
              <a:t>keadilan</a:t>
            </a:r>
            <a:r>
              <a:rPr lang="en-ID" dirty="0"/>
              <a:t> </a:t>
            </a:r>
            <a:r>
              <a:rPr lang="en-ID" dirty="0" err="1"/>
              <a:t>untuk</a:t>
            </a:r>
            <a:r>
              <a:rPr lang="en-ID" dirty="0"/>
              <a:t> </a:t>
            </a:r>
            <a:r>
              <a:rPr lang="en-ID" dirty="0" err="1"/>
              <a:t>semua</a:t>
            </a:r>
            <a:r>
              <a:rPr lang="en-ID" dirty="0"/>
              <a:t>.</a:t>
            </a:r>
          </a:p>
          <a:p>
            <a:pPr marL="0" indent="0">
              <a:buNone/>
            </a:pPr>
            <a:r>
              <a:rPr lang="en-ID" dirty="0"/>
              <a:t>17. </a:t>
            </a:r>
            <a:r>
              <a:rPr lang="en-ID" dirty="0" err="1"/>
              <a:t>Kemitraan</a:t>
            </a:r>
            <a:r>
              <a:rPr lang="en-ID" dirty="0"/>
              <a:t> </a:t>
            </a:r>
            <a:r>
              <a:rPr lang="en-ID" dirty="0" err="1"/>
              <a:t>untuk</a:t>
            </a:r>
            <a:r>
              <a:rPr lang="en-ID" dirty="0"/>
              <a:t> </a:t>
            </a:r>
            <a:r>
              <a:rPr lang="en-ID" dirty="0" err="1"/>
              <a:t>Mencapai</a:t>
            </a:r>
            <a:r>
              <a:rPr lang="en-ID" dirty="0"/>
              <a:t> Tujuan</a:t>
            </a:r>
          </a:p>
          <a:p>
            <a:pPr marL="0" indent="0">
              <a:buNone/>
            </a:pPr>
            <a:r>
              <a:rPr lang="en-ID" dirty="0" err="1"/>
              <a:t>Memperkuat</a:t>
            </a:r>
            <a:r>
              <a:rPr lang="en-ID" dirty="0"/>
              <a:t> </a:t>
            </a:r>
            <a:r>
              <a:rPr lang="en-ID" dirty="0" err="1"/>
              <a:t>cara</a:t>
            </a:r>
            <a:r>
              <a:rPr lang="en-ID" dirty="0"/>
              <a:t> </a:t>
            </a:r>
            <a:r>
              <a:rPr lang="en-ID" dirty="0" err="1"/>
              <a:t>implementasi</a:t>
            </a:r>
            <a:r>
              <a:rPr lang="en-ID" dirty="0"/>
              <a:t> dan </a:t>
            </a:r>
            <a:r>
              <a:rPr lang="en-ID" dirty="0" err="1"/>
              <a:t>menghidupkan</a:t>
            </a:r>
            <a:r>
              <a:rPr lang="en-ID" dirty="0"/>
              <a:t> </a:t>
            </a:r>
            <a:r>
              <a:rPr lang="en-ID" dirty="0" err="1"/>
              <a:t>kembali</a:t>
            </a:r>
            <a:r>
              <a:rPr lang="en-ID" dirty="0"/>
              <a:t> </a:t>
            </a:r>
            <a:r>
              <a:rPr lang="en-ID" dirty="0" err="1"/>
              <a:t>kemitraan</a:t>
            </a:r>
            <a:r>
              <a:rPr lang="en-ID" dirty="0"/>
              <a:t> global </a:t>
            </a:r>
            <a:r>
              <a:rPr lang="en-ID" dirty="0" err="1"/>
              <a:t>untuk</a:t>
            </a:r>
            <a:r>
              <a:rPr lang="en-ID" dirty="0"/>
              <a:t> </a:t>
            </a:r>
            <a:r>
              <a:rPr lang="en-ID" dirty="0" err="1"/>
              <a:t>pembangunan</a:t>
            </a:r>
            <a:r>
              <a:rPr lang="en-ID" dirty="0"/>
              <a:t> </a:t>
            </a:r>
            <a:r>
              <a:rPr lang="en-ID" dirty="0" err="1"/>
              <a:t>berkelanjutan</a:t>
            </a:r>
            <a:r>
              <a:rPr lang="en-ID" dirty="0"/>
              <a:t>.</a:t>
            </a:r>
          </a:p>
          <a:p>
            <a:endParaRPr lang="en-ID" dirty="0"/>
          </a:p>
        </p:txBody>
      </p:sp>
    </p:spTree>
    <p:extLst>
      <p:ext uri="{BB962C8B-B14F-4D97-AF65-F5344CB8AC3E}">
        <p14:creationId xmlns:p14="http://schemas.microsoft.com/office/powerpoint/2010/main" val="404626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Peran AMDAL dalam SDGs</a:t>
            </a:r>
          </a:p>
        </p:txBody>
      </p:sp>
      <p:sp>
        <p:nvSpPr>
          <p:cNvPr id="3" name="Content Placeholder 2"/>
          <p:cNvSpPr>
            <a:spLocks noGrp="1"/>
          </p:cNvSpPr>
          <p:nvPr>
            <p:ph idx="1"/>
          </p:nvPr>
        </p:nvSpPr>
        <p:spPr>
          <a:xfrm>
            <a:off x="457200" y="2505975"/>
            <a:ext cx="8229600" cy="3161580"/>
          </a:xfrm>
        </p:spPr>
        <p:txBody>
          <a:bodyPr/>
          <a:lstStyle/>
          <a:p>
            <a:endParaRPr dirty="0"/>
          </a:p>
          <a:p>
            <a:pPr>
              <a:defRPr sz="2000"/>
            </a:pPr>
            <a:r>
              <a:rPr dirty="0" err="1"/>
              <a:t>Identifikasi</a:t>
            </a:r>
            <a:r>
              <a:rPr dirty="0"/>
              <a:t> &amp; </a:t>
            </a:r>
            <a:r>
              <a:rPr dirty="0" err="1"/>
              <a:t>mitigasi</a:t>
            </a:r>
            <a:r>
              <a:rPr dirty="0"/>
              <a:t> </a:t>
            </a:r>
            <a:r>
              <a:rPr dirty="0" err="1"/>
              <a:t>dampak</a:t>
            </a:r>
            <a:r>
              <a:rPr dirty="0"/>
              <a:t> </a:t>
            </a:r>
            <a:r>
              <a:rPr dirty="0" err="1"/>
              <a:t>proyek</a:t>
            </a:r>
            <a:endParaRPr dirty="0"/>
          </a:p>
          <a:p>
            <a:pPr>
              <a:defRPr sz="2000"/>
            </a:pPr>
            <a:r>
              <a:rPr dirty="0" err="1"/>
              <a:t>Menjamin</a:t>
            </a:r>
            <a:r>
              <a:rPr dirty="0"/>
              <a:t> </a:t>
            </a:r>
            <a:r>
              <a:rPr dirty="0" err="1"/>
              <a:t>keberlanjutan</a:t>
            </a:r>
            <a:r>
              <a:rPr dirty="0"/>
              <a:t> </a:t>
            </a:r>
            <a:r>
              <a:rPr dirty="0" err="1"/>
              <a:t>ekosistem</a:t>
            </a:r>
            <a:endParaRPr dirty="0"/>
          </a:p>
          <a:p>
            <a:pPr>
              <a:defRPr sz="2000"/>
            </a:pPr>
            <a:r>
              <a:rPr dirty="0"/>
              <a:t>Integrasi AMDAL </a:t>
            </a:r>
            <a:r>
              <a:rPr dirty="0" err="1"/>
              <a:t>dengan</a:t>
            </a:r>
            <a:r>
              <a:rPr dirty="0"/>
              <a:t> </a:t>
            </a:r>
            <a:r>
              <a:rPr dirty="0" err="1"/>
              <a:t>perencanaan</a:t>
            </a:r>
            <a:r>
              <a:rPr dirty="0"/>
              <a:t> </a:t>
            </a:r>
            <a:r>
              <a:rPr dirty="0" err="1"/>
              <a:t>pembangunan</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Keterkaitan AMDAL dan SDGs</a:t>
            </a:r>
          </a:p>
        </p:txBody>
      </p:sp>
      <p:sp>
        <p:nvSpPr>
          <p:cNvPr id="3" name="Content Placeholder 2"/>
          <p:cNvSpPr>
            <a:spLocks noGrp="1"/>
          </p:cNvSpPr>
          <p:nvPr>
            <p:ph idx="1"/>
          </p:nvPr>
        </p:nvSpPr>
        <p:spPr>
          <a:xfrm>
            <a:off x="457200" y="1984075"/>
            <a:ext cx="8229600" cy="3372929"/>
          </a:xfrm>
        </p:spPr>
        <p:txBody>
          <a:bodyPr/>
          <a:lstStyle/>
          <a:p>
            <a:endParaRPr dirty="0"/>
          </a:p>
          <a:p>
            <a:pPr>
              <a:defRPr sz="2000"/>
            </a:pPr>
            <a:r>
              <a:rPr dirty="0"/>
              <a:t>SDG 6: </a:t>
            </a:r>
            <a:r>
              <a:rPr dirty="0" err="1"/>
              <a:t>Mencegah</a:t>
            </a:r>
            <a:r>
              <a:rPr dirty="0"/>
              <a:t> </a:t>
            </a:r>
            <a:r>
              <a:rPr dirty="0" err="1"/>
              <a:t>pencemaran</a:t>
            </a:r>
            <a:r>
              <a:rPr dirty="0"/>
              <a:t> air</a:t>
            </a:r>
          </a:p>
          <a:p>
            <a:pPr>
              <a:defRPr sz="2000"/>
            </a:pPr>
            <a:r>
              <a:rPr dirty="0"/>
              <a:t>SDG 13: </a:t>
            </a:r>
            <a:r>
              <a:rPr dirty="0" err="1"/>
              <a:t>Mitigasi</a:t>
            </a:r>
            <a:r>
              <a:rPr dirty="0"/>
              <a:t> </a:t>
            </a:r>
            <a:r>
              <a:rPr dirty="0" err="1"/>
              <a:t>dampak</a:t>
            </a:r>
            <a:r>
              <a:rPr dirty="0"/>
              <a:t> </a:t>
            </a:r>
            <a:r>
              <a:rPr dirty="0" err="1"/>
              <a:t>iklim</a:t>
            </a:r>
            <a:endParaRPr dirty="0"/>
          </a:p>
          <a:p>
            <a:pPr>
              <a:defRPr sz="2000"/>
            </a:pPr>
            <a:r>
              <a:rPr dirty="0"/>
              <a:t>SDG 14: </a:t>
            </a:r>
            <a:r>
              <a:rPr dirty="0" err="1"/>
              <a:t>Perlindungan</a:t>
            </a:r>
            <a:r>
              <a:rPr dirty="0"/>
              <a:t> </a:t>
            </a:r>
            <a:r>
              <a:rPr dirty="0" err="1"/>
              <a:t>ekosistem</a:t>
            </a:r>
            <a:r>
              <a:rPr dirty="0"/>
              <a:t> </a:t>
            </a:r>
            <a:r>
              <a:rPr dirty="0" err="1"/>
              <a:t>laut</a:t>
            </a:r>
            <a:endParaRPr dirty="0"/>
          </a:p>
          <a:p>
            <a:pPr>
              <a:defRPr sz="2000"/>
            </a:pPr>
            <a:r>
              <a:rPr dirty="0"/>
              <a:t>SDG 15: </a:t>
            </a:r>
            <a:r>
              <a:rPr dirty="0" err="1"/>
              <a:t>Perlindungan</a:t>
            </a:r>
            <a:r>
              <a:rPr dirty="0"/>
              <a:t> </a:t>
            </a:r>
            <a:r>
              <a:rPr dirty="0" err="1"/>
              <a:t>biodiversitas</a:t>
            </a:r>
            <a:endParaRPr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64</TotalTime>
  <Words>863</Words>
  <Application>Microsoft Office PowerPoint</Application>
  <PresentationFormat>On-screen Show (4:3)</PresentationFormat>
  <Paragraphs>101</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Peran AMDAL dalam Mendukung Pencapaian SDGs</vt:lpstr>
      <vt:lpstr>Tujuan Pembelajaran</vt:lpstr>
      <vt:lpstr>AMDAL dan Pembangunan Berkelanjutan</vt:lpstr>
      <vt:lpstr>Sekilas SDGs</vt:lpstr>
      <vt:lpstr>PowerPoint Presentation</vt:lpstr>
      <vt:lpstr>PowerPoint Presentation</vt:lpstr>
      <vt:lpstr>PowerPoint Presentation</vt:lpstr>
      <vt:lpstr>Peran AMDAL dalam SDGs</vt:lpstr>
      <vt:lpstr>Keterkaitan AMDAL dan SDGs</vt:lpstr>
      <vt:lpstr>Studi Kasus: PLTA di Kalimantan</vt:lpstr>
      <vt:lpstr>Tantangan</vt:lpstr>
      <vt:lpstr>Peluang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User</dc:creator>
  <cp:keywords/>
  <dc:description>generated using python-pptx</dc:description>
  <cp:lastModifiedBy>Donna Youlla</cp:lastModifiedBy>
  <cp:revision>3</cp:revision>
  <dcterms:created xsi:type="dcterms:W3CDTF">2013-01-27T09:14:16Z</dcterms:created>
  <dcterms:modified xsi:type="dcterms:W3CDTF">2025-07-18T04:55:43Z</dcterms:modified>
  <cp:category/>
</cp:coreProperties>
</file>